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handoutMasterIdLst>
    <p:handoutMasterId r:id="rId54"/>
  </p:handoutMasterIdLst>
  <p:sldIdLst>
    <p:sldId id="256" r:id="rId2"/>
    <p:sldId id="307" r:id="rId3"/>
    <p:sldId id="310" r:id="rId4"/>
    <p:sldId id="315" r:id="rId5"/>
    <p:sldId id="314" r:id="rId6"/>
    <p:sldId id="316" r:id="rId7"/>
    <p:sldId id="317" r:id="rId8"/>
    <p:sldId id="320" r:id="rId9"/>
    <p:sldId id="340" r:id="rId10"/>
    <p:sldId id="339" r:id="rId11"/>
    <p:sldId id="324" r:id="rId12"/>
    <p:sldId id="325" r:id="rId13"/>
    <p:sldId id="318" r:id="rId14"/>
    <p:sldId id="323" r:id="rId15"/>
    <p:sldId id="322" r:id="rId16"/>
    <p:sldId id="326" r:id="rId17"/>
    <p:sldId id="328" r:id="rId18"/>
    <p:sldId id="330" r:id="rId19"/>
    <p:sldId id="333" r:id="rId20"/>
    <p:sldId id="331" r:id="rId21"/>
    <p:sldId id="334" r:id="rId22"/>
    <p:sldId id="332" r:id="rId23"/>
    <p:sldId id="335" r:id="rId24"/>
    <p:sldId id="337" r:id="rId25"/>
    <p:sldId id="338" r:id="rId26"/>
    <p:sldId id="319" r:id="rId27"/>
    <p:sldId id="327" r:id="rId28"/>
    <p:sldId id="312" r:id="rId29"/>
    <p:sldId id="267" r:id="rId30"/>
    <p:sldId id="266" r:id="rId31"/>
    <p:sldId id="270" r:id="rId32"/>
    <p:sldId id="268" r:id="rId33"/>
    <p:sldId id="293" r:id="rId34"/>
    <p:sldId id="275" r:id="rId35"/>
    <p:sldId id="25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287" r:id="rId45"/>
    <p:sldId id="288" r:id="rId46"/>
    <p:sldId id="289" r:id="rId47"/>
    <p:sldId id="291" r:id="rId48"/>
    <p:sldId id="292" r:id="rId49"/>
    <p:sldId id="294" r:id="rId50"/>
    <p:sldId id="295" r:id="rId51"/>
    <p:sldId id="296" r:id="rId52"/>
    <p:sldId id="297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1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0B2EC9-E641-44D0-ADE3-13388B7C7B41}" type="datetimeFigureOut">
              <a:rPr lang="en-US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EC4CD8-3E18-4619-AEDE-DD2F9829F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8D857-61EA-4A2C-8854-DF60171BCCC8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0F34-FE36-43CA-8663-CD010F36A7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FD18D-E2A4-4BE2-92CC-E5F633F6F31A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602E9-560F-45A8-9C2D-AF46D442E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pPr>
              <a:defRPr/>
            </a:pPr>
            <a:fld id="{21EB070C-3FA6-4192-BF61-A38EEF73381E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4E7DE-AFA1-44E6-90F8-19360DE511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5EC17-433D-4F3A-864B-010A75A2D804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A636F-14C8-4B15-81DE-FE82040A7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96E5D-A128-4083-992B-AE088AFA6939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DD0C3-784D-408B-AF3F-118595D1E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5079E-AE33-4263-B8E8-F972B3988388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D0703-A93A-4AE0-A45C-AD27BC906D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5855A-3FCB-410F-96AB-9165C57E5BCD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8A729-1514-4CCC-854D-33AE159CF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9E876-04D3-46A4-A11D-F50CB86A6DE7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83AE0-B88D-43CC-8160-49F178EF2D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E9E30-81D5-418B-AAD9-AE893911EB24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395FB-8F3A-49C3-B1B1-8A858991C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4417C-3435-4EC8-8687-584693EA16F0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74A90-6CE0-4E00-8981-97FEC68DCB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C1630-0EF5-4EEB-9360-52E7B335E56C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7B528-FD55-42F1-8B29-D295D6A36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4C26E987-85FA-487D-BFA6-6811D2026B0A}" type="datetimeFigureOut">
              <a:rPr lang="en-US" smtClean="0"/>
              <a:pPr>
                <a:defRPr/>
              </a:pPr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0287C4E7-B2D3-4861-B058-E0448C031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 Extended Flight Level Dataset</a:t>
            </a: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Jonathan L. Vigh and </a:t>
            </a:r>
            <a:r>
              <a:rPr lang="en-US" sz="2400" dirty="0" smtClean="0"/>
              <a:t>Hugh E. Willoughby and Frank D. Marks and Mark </a:t>
            </a:r>
            <a:r>
              <a:rPr lang="en-US" sz="2400" dirty="0" err="1" smtClean="0"/>
              <a:t>DeMaria</a:t>
            </a:r>
            <a:r>
              <a:rPr lang="en-US" sz="2400" dirty="0" smtClean="0"/>
              <a:t> and Wayne </a:t>
            </a:r>
            <a:r>
              <a:rPr lang="en-US" sz="2400" dirty="0" smtClean="0"/>
              <a:t>H. </a:t>
            </a:r>
            <a:r>
              <a:rPr lang="en-US" sz="2400" dirty="0" smtClean="0"/>
              <a:t>Schubert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Colorado State </a:t>
            </a:r>
            <a:r>
              <a:rPr lang="en-US" sz="2400" dirty="0" smtClean="0"/>
              <a:t>University, Florida International University, AOML Hurricane Research Division, NOAA-RAMMB, CSU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 </a:t>
            </a:r>
            <a:r>
              <a:rPr lang="en-US" sz="1800" dirty="0" smtClean="0"/>
              <a:t>9:00 </a:t>
            </a:r>
            <a:r>
              <a:rPr lang="en-US" sz="1800" dirty="0" smtClean="0"/>
              <a:t>AM    </a:t>
            </a:r>
            <a:r>
              <a:rPr lang="en-US" sz="1800" dirty="0" smtClean="0"/>
              <a:t>Tuesday   August 26, </a:t>
            </a:r>
            <a:r>
              <a:rPr lang="en-US" sz="1800" dirty="0" smtClean="0"/>
              <a:t>2008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Joint Informal NCAR-MMM/CSU/CIRA Hurricane Symposium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NASA/TCSP Grant NNG06GA54G and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NSF Grant ATM-0332197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flight level data were parsed </a:t>
            </a:r>
            <a:r>
              <a:rPr lang="en-US" b="1" dirty="0" smtClean="0">
                <a:solidFill>
                  <a:srgbClr val="FF0000"/>
                </a:solidFill>
              </a:rPr>
              <a:t>by hand</a:t>
            </a:r>
            <a:r>
              <a:rPr lang="en-US" dirty="0" smtClean="0"/>
              <a:t> into the “good” radial legs - other portions of flight discarded</a:t>
            </a:r>
          </a:p>
          <a:p>
            <a:r>
              <a:rPr lang="en-US" dirty="0" smtClean="0"/>
              <a:t>Data are put into 300 overlapping radial bins using a linear distance weighting (Bartlett window). Weighting decreases linearly from 1.0 at the nominal bin radius to 0.0 at plus or minus the half bin width (DR).</a:t>
            </a:r>
          </a:p>
          <a:p>
            <a:r>
              <a:rPr lang="en-US" dirty="0" smtClean="0"/>
              <a:t>Typical half bin width of 1.0 km with bins 0.5 km apart, so each data point is represented in 4 bins. Typical profiles go out to 150 km. </a:t>
            </a:r>
          </a:p>
          <a:p>
            <a:r>
              <a:rPr lang="en-US" dirty="0" smtClean="0"/>
              <a:t>Legacy format is “ASCII </a:t>
            </a:r>
            <a:r>
              <a:rPr lang="en-US" dirty="0" err="1" smtClean="0"/>
              <a:t>ProFile</a:t>
            </a:r>
            <a:r>
              <a:rPr lang="en-US" dirty="0" smtClean="0"/>
              <a:t>” with accompanying metadata listed in a variety of other little ASCII files which serve as indices for navigating the data by flight and leg.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While these issues are not intractable, they present a high barrier to anyone who’d like to use the flight level data</a:t>
            </a:r>
          </a:p>
          <a:p>
            <a:r>
              <a:rPr lang="en-US" dirty="0" smtClean="0"/>
              <a:t>To use a substantial amount of flight level data would require mastering the various not-so-nice raw data formats – not trivial</a:t>
            </a:r>
          </a:p>
          <a:p>
            <a:r>
              <a:rPr lang="en-US" dirty="0" smtClean="0"/>
              <a:t>Getting data for many storms (for compositing, data assimilation studies, or research on wind profiles) requires an overwhelming data request to HRD – something they haven’t had the man-power for in the past</a:t>
            </a:r>
          </a:p>
          <a:p>
            <a:r>
              <a:rPr lang="en-US" dirty="0" smtClean="0"/>
              <a:t>Wind center finding too technical for the casual data user</a:t>
            </a:r>
          </a:p>
          <a:p>
            <a:r>
              <a:rPr lang="en-US" dirty="0" smtClean="0"/>
              <a:t>Future users could be spared this </a:t>
            </a:r>
            <a:r>
              <a:rPr lang="en-US" dirty="0" smtClean="0"/>
              <a:t>major chore – hopefully spur much more usage of the flight level dataset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Solution – an (overly?) ambitious graduate student with a pressing need and a hankering for large coding projects + one gigantic Cloud Physics class project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Epiphany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Skisondes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Picture 5" descr="profile_potential_temperature_al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41" y="381000"/>
            <a:ext cx="5247959" cy="6477000"/>
          </a:xfrm>
          <a:prstGeom prst="rect">
            <a:avLst/>
          </a:prstGeom>
        </p:spPr>
      </p:pic>
      <p:pic>
        <p:nvPicPr>
          <p:cNvPr id="88066" name="Picture 2" descr="K:\Users\Jonathan Vigh\Pictures\Skiing\20060225_StormPeakLab_Jonathan_raw\SPL_117_20060226_raw_JLV_CN_Team_crew_photo_by_RandyBor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657600" cy="2743420"/>
          </a:xfrm>
          <a:prstGeom prst="rect">
            <a:avLst/>
          </a:prstGeom>
          <a:noFill/>
        </p:spPr>
      </p:pic>
      <p:pic>
        <p:nvPicPr>
          <p:cNvPr id="88068" name="Picture 4" descr="http://jonathanvigh.com/outdoors/skiing/SteamboatSprings_20060225/mountain_over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886200"/>
            <a:ext cx="4753291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Extend the dataset to 2002-current storms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– design an automated algorithm to parse the radial profiles so that is no longer has to be done by hand</a:t>
            </a:r>
          </a:p>
          <a:p>
            <a:r>
              <a:rPr lang="en-US" dirty="0" smtClean="0"/>
              <a:t>Initially preserve the methodology and functionality of the Willoughby-</a:t>
            </a:r>
            <a:r>
              <a:rPr lang="en-US" dirty="0" err="1" smtClean="0"/>
              <a:t>Rahn</a:t>
            </a:r>
            <a:r>
              <a:rPr lang="en-US" dirty="0" smtClean="0"/>
              <a:t> dataset (including the legacy output format – </a:t>
            </a:r>
            <a:r>
              <a:rPr lang="en-US" dirty="0" err="1" smtClean="0"/>
              <a:t>uggh</a:t>
            </a:r>
            <a:r>
              <a:rPr lang="en-US" dirty="0" smtClean="0"/>
              <a:t>!)</a:t>
            </a:r>
          </a:p>
          <a:p>
            <a:r>
              <a:rPr lang="en-US" dirty="0" smtClean="0"/>
              <a:t>Eventually reprocess all storms (1977-current) with consistent methodology and </a:t>
            </a:r>
            <a:r>
              <a:rPr lang="en-US" b="1" dirty="0" smtClean="0"/>
              <a:t>improved output format</a:t>
            </a:r>
          </a:p>
          <a:p>
            <a:r>
              <a:rPr lang="en-US" dirty="0" smtClean="0"/>
              <a:t>This will be version 1.1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a “side” project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Coding accomplished with NCAR Command Language (NCL)</a:t>
            </a:r>
          </a:p>
          <a:p>
            <a:pPr lvl="1"/>
            <a:r>
              <a:rPr lang="en-US" dirty="0" smtClean="0"/>
              <a:t>Free (eventually open source?)</a:t>
            </a:r>
          </a:p>
          <a:p>
            <a:pPr lvl="1"/>
            <a:r>
              <a:rPr lang="en-US" dirty="0" smtClean="0"/>
              <a:t>Improved, standardized time coordinate</a:t>
            </a:r>
          </a:p>
          <a:p>
            <a:pPr lvl="1"/>
            <a:r>
              <a:rPr lang="en-US" dirty="0" smtClean="0"/>
              <a:t>Data processing and visualization tasks unified</a:t>
            </a:r>
          </a:p>
          <a:p>
            <a:pPr lvl="1"/>
            <a:r>
              <a:rPr lang="en-US" dirty="0" smtClean="0"/>
              <a:t>Codes to read, manipulate, and plot dataset can be provided to dataset users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Extended dataset will be in </a:t>
            </a:r>
            <a:r>
              <a:rPr lang="en-US" dirty="0" err="1" smtClean="0"/>
              <a:t>netCDF</a:t>
            </a:r>
            <a:r>
              <a:rPr lang="en-US" dirty="0" smtClean="0"/>
              <a:t> output format</a:t>
            </a:r>
          </a:p>
          <a:p>
            <a:pPr lvl="1"/>
            <a:r>
              <a:rPr lang="en-US" dirty="0" smtClean="0"/>
              <a:t>Readable by </a:t>
            </a:r>
            <a:r>
              <a:rPr lang="en-US" dirty="0" err="1" smtClean="0"/>
              <a:t>Matlab</a:t>
            </a:r>
            <a:r>
              <a:rPr lang="en-US" dirty="0" smtClean="0"/>
              <a:t>, IDL, NCL, etc.</a:t>
            </a:r>
          </a:p>
          <a:p>
            <a:pPr lvl="1"/>
            <a:r>
              <a:rPr lang="en-US" dirty="0" smtClean="0"/>
              <a:t>All metadata included in same file (no need for separate  ASCII index files)</a:t>
            </a:r>
          </a:p>
          <a:p>
            <a:pPr lvl="1"/>
            <a:r>
              <a:rPr lang="en-US" dirty="0" smtClean="0"/>
              <a:t>Flexible data structure – no rigid file formats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code and improved output format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levels of data processing:</a:t>
            </a:r>
          </a:p>
          <a:p>
            <a:pPr lvl="1"/>
            <a:r>
              <a:rPr lang="en-US" b="1" dirty="0" smtClean="0"/>
              <a:t>Level 0</a:t>
            </a:r>
            <a:r>
              <a:rPr lang="en-US" dirty="0" smtClean="0"/>
              <a:t> – “native” raw data files (ASCII, non-</a:t>
            </a:r>
            <a:r>
              <a:rPr lang="en-US" dirty="0" err="1" smtClean="0"/>
              <a:t>QC’d</a:t>
            </a:r>
            <a:r>
              <a:rPr lang="en-US" dirty="0" smtClean="0"/>
              <a:t> </a:t>
            </a:r>
            <a:r>
              <a:rPr lang="en-US" dirty="0" err="1" smtClean="0"/>
              <a:t>netCDF</a:t>
            </a:r>
            <a:r>
              <a:rPr lang="en-US" dirty="0" smtClean="0"/>
              <a:t>, standard tape format) for each flight</a:t>
            </a:r>
          </a:p>
          <a:p>
            <a:pPr lvl="1"/>
            <a:r>
              <a:rPr lang="en-US" b="1" dirty="0" smtClean="0"/>
              <a:t>Level 1</a:t>
            </a:r>
            <a:r>
              <a:rPr lang="en-US" dirty="0" smtClean="0"/>
              <a:t> – raw flight level data converted into a common </a:t>
            </a:r>
            <a:r>
              <a:rPr lang="en-US" dirty="0" err="1" smtClean="0"/>
              <a:t>netCDF</a:t>
            </a:r>
            <a:r>
              <a:rPr lang="en-US" dirty="0" smtClean="0"/>
              <a:t> format for the entire era (individual files by flight, one big file for each storm)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– a format useful for data assimilation!</a:t>
            </a:r>
            <a:endParaRPr lang="en-US" b="1" dirty="0" smtClean="0"/>
          </a:p>
          <a:p>
            <a:pPr lvl="1"/>
            <a:r>
              <a:rPr lang="en-US" b="1" dirty="0" smtClean="0"/>
              <a:t>Level 2</a:t>
            </a:r>
            <a:r>
              <a:rPr lang="en-US" dirty="0" smtClean="0"/>
              <a:t> – </a:t>
            </a:r>
            <a:r>
              <a:rPr lang="en-US" b="1" dirty="0" smtClean="0"/>
              <a:t>ALL</a:t>
            </a:r>
            <a:r>
              <a:rPr lang="en-US" dirty="0" smtClean="0"/>
              <a:t> processed flight level data translated to the moving storm center (</a:t>
            </a:r>
            <a:r>
              <a:rPr lang="en-US" dirty="0" err="1" smtClean="0"/>
              <a:t>netCDF</a:t>
            </a:r>
            <a:r>
              <a:rPr lang="en-US" dirty="0" smtClean="0"/>
              <a:t>)  </a:t>
            </a:r>
          </a:p>
          <a:p>
            <a:pPr lvl="1"/>
            <a:r>
              <a:rPr lang="en-US" b="1" dirty="0" smtClean="0"/>
              <a:t>Level 3 </a:t>
            </a:r>
            <a:r>
              <a:rPr lang="en-US" dirty="0" smtClean="0"/>
              <a:t>– Processed flight level data parsed into “good” radial legs (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incremental data processing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Improved center-finding method (??)</a:t>
            </a:r>
          </a:p>
          <a:p>
            <a:pPr lvl="1"/>
            <a:r>
              <a:rPr lang="en-US" dirty="0" smtClean="0"/>
              <a:t>Willoughby/</a:t>
            </a:r>
            <a:r>
              <a:rPr lang="en-US" dirty="0" err="1" smtClean="0"/>
              <a:t>Chelmow</a:t>
            </a:r>
            <a:r>
              <a:rPr lang="en-US" dirty="0" smtClean="0"/>
              <a:t> method is useful, but performance suffers from cases of strong eye convection, eye </a:t>
            </a:r>
            <a:r>
              <a:rPr lang="en-US" dirty="0" err="1" smtClean="0"/>
              <a:t>mesovortices</a:t>
            </a:r>
            <a:endParaRPr lang="en-US" dirty="0" smtClean="0"/>
          </a:p>
          <a:p>
            <a:r>
              <a:rPr lang="en-US" dirty="0" smtClean="0"/>
              <a:t>Improved radial binning method</a:t>
            </a:r>
          </a:p>
          <a:p>
            <a:pPr lvl="1"/>
            <a:r>
              <a:rPr lang="en-US" dirty="0" smtClean="0"/>
              <a:t>Narrower frequency response</a:t>
            </a:r>
          </a:p>
          <a:p>
            <a:r>
              <a:rPr lang="en-US" dirty="0" smtClean="0"/>
              <a:t>More consistent data structure</a:t>
            </a:r>
          </a:p>
          <a:p>
            <a:pPr lvl="1"/>
            <a:r>
              <a:rPr lang="en-US" dirty="0" smtClean="0"/>
              <a:t>Don’t allow variable bin widths</a:t>
            </a:r>
          </a:p>
          <a:p>
            <a:pPr lvl="1"/>
            <a:r>
              <a:rPr lang="en-US" dirty="0" smtClean="0"/>
              <a:t>Do allow radial legs longer than 150 km</a:t>
            </a:r>
          </a:p>
          <a:p>
            <a:pPr lvl="1"/>
            <a:r>
              <a:rPr lang="en-US" dirty="0" smtClean="0"/>
              <a:t>Possibility of including SFMR</a:t>
            </a:r>
          </a:p>
          <a:p>
            <a:r>
              <a:rPr lang="en-US" dirty="0" smtClean="0"/>
              <a:t>Could include </a:t>
            </a:r>
            <a:r>
              <a:rPr lang="en-US" dirty="0" err="1" smtClean="0"/>
              <a:t>aerosonde</a:t>
            </a:r>
            <a:r>
              <a:rPr lang="en-US" dirty="0" smtClean="0"/>
              <a:t> and other mobile platforms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Enhanced, extended dataset (v2.0)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Initial coding thrust was a very intense 2 ½ week period before AMS hurricane conference in April</a:t>
            </a:r>
          </a:p>
          <a:p>
            <a:r>
              <a:rPr lang="en-US" dirty="0" smtClean="0"/>
              <a:t>Spent several more weeks over summer scoping and planning project, figuring out data issues</a:t>
            </a:r>
          </a:p>
          <a:p>
            <a:r>
              <a:rPr lang="en-US" dirty="0" smtClean="0"/>
              <a:t>Prototype code structure hopefully completed in another 3-4 weeks</a:t>
            </a:r>
          </a:p>
          <a:p>
            <a:r>
              <a:rPr lang="en-US" dirty="0" smtClean="0"/>
              <a:t>Extended dataset for 2002-current available to me whenever HRD gets the data to me</a:t>
            </a:r>
          </a:p>
          <a:p>
            <a:r>
              <a:rPr lang="en-US" dirty="0" smtClean="0"/>
              <a:t>I’ll move onto the science aspects and HRD may hire a student to handle reprocessing of 1977-2001 dataset</a:t>
            </a:r>
          </a:p>
          <a:p>
            <a:r>
              <a:rPr lang="en-US" dirty="0" smtClean="0"/>
              <a:t>Official V1.1 release unknown (next Spring?)</a:t>
            </a:r>
          </a:p>
          <a:p>
            <a:r>
              <a:rPr lang="en-US" dirty="0" smtClean="0"/>
              <a:t>V2.0 sometime in the future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Timeline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K:\Users\Jonathan Vigh\Desktop\20080825 NCAR talk\plot_flight_track_emily_2005.ep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77061" y="-1091260"/>
            <a:ext cx="5562600" cy="9116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K:\Users\Jonathan Vigh\Desktop\20080825 NCAR talk\plot_flight_track_philippe_2005.ep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5771574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2059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Primary Eye formation</a:t>
            </a:r>
          </a:p>
          <a:p>
            <a:pPr lvl="1"/>
            <a:r>
              <a:rPr lang="en-US" dirty="0" smtClean="0"/>
              <a:t>Causes of the central subsidence</a:t>
            </a:r>
          </a:p>
          <a:p>
            <a:pPr lvl="1"/>
            <a:r>
              <a:rPr lang="en-US" dirty="0" smtClean="0"/>
              <a:t>Development of warm core</a:t>
            </a:r>
          </a:p>
          <a:p>
            <a:pPr lvl="2"/>
            <a:r>
              <a:rPr lang="en-US" dirty="0" smtClean="0"/>
              <a:t>Two-cell secondary circulation develops</a:t>
            </a:r>
          </a:p>
          <a:p>
            <a:pPr lvl="2"/>
            <a:r>
              <a:rPr lang="en-US" dirty="0" smtClean="0"/>
              <a:t>Role of inertial stability (Sawyer-</a:t>
            </a:r>
            <a:r>
              <a:rPr lang="en-US" dirty="0" err="1" smtClean="0"/>
              <a:t>Eliassen</a:t>
            </a:r>
            <a:r>
              <a:rPr lang="en-US" dirty="0" smtClean="0"/>
              <a:t> and geopotential tendency equations)</a:t>
            </a:r>
          </a:p>
          <a:p>
            <a:pPr lvl="2"/>
            <a:r>
              <a:rPr lang="en-US" dirty="0" smtClean="0"/>
              <a:t>Role of </a:t>
            </a:r>
            <a:r>
              <a:rPr lang="en-US" dirty="0" err="1" smtClean="0"/>
              <a:t>baroclinity</a:t>
            </a:r>
            <a:r>
              <a:rPr lang="en-US" dirty="0" smtClean="0"/>
              <a:t>/</a:t>
            </a:r>
            <a:r>
              <a:rPr lang="en-US" dirty="0" err="1" smtClean="0"/>
              <a:t>eyewall</a:t>
            </a:r>
            <a:r>
              <a:rPr lang="en-US" dirty="0" smtClean="0"/>
              <a:t> slope</a:t>
            </a:r>
          </a:p>
          <a:p>
            <a:pPr lvl="1"/>
            <a:r>
              <a:rPr lang="en-US" dirty="0" smtClean="0"/>
              <a:t>Convective morphology (microwave/aircraft/radar)</a:t>
            </a:r>
            <a:endParaRPr lang="en-US" dirty="0" smtClean="0"/>
          </a:p>
          <a:p>
            <a:pPr lvl="2"/>
            <a:r>
              <a:rPr lang="en-US" dirty="0" smtClean="0"/>
              <a:t>The curled ball stage</a:t>
            </a:r>
          </a:p>
          <a:p>
            <a:pPr lvl="2"/>
            <a:r>
              <a:rPr lang="en-US" dirty="0" smtClean="0"/>
              <a:t>Strong primary band</a:t>
            </a:r>
          </a:p>
          <a:p>
            <a:pPr lvl="2"/>
            <a:r>
              <a:rPr lang="en-US" dirty="0" smtClean="0"/>
              <a:t>Low-level convective ring (37 GHz</a:t>
            </a:r>
            <a:r>
              <a:rPr lang="en-US" dirty="0" smtClean="0"/>
              <a:t>) – first hallmark of 2-cell structure</a:t>
            </a:r>
            <a:endParaRPr lang="en-US" dirty="0" smtClean="0"/>
          </a:p>
          <a:p>
            <a:pPr lvl="2"/>
            <a:r>
              <a:rPr lang="en-US" dirty="0" smtClean="0"/>
              <a:t>Deep convection wraps </a:t>
            </a:r>
            <a:r>
              <a:rPr lang="en-US" dirty="0" smtClean="0"/>
              <a:t>around, mature eye development stage</a:t>
            </a:r>
          </a:p>
          <a:p>
            <a:pPr lvl="1"/>
            <a:r>
              <a:rPr lang="en-US" dirty="0" smtClean="0"/>
              <a:t>Organization of </a:t>
            </a:r>
            <a:r>
              <a:rPr lang="en-US" dirty="0" err="1" smtClean="0"/>
              <a:t>eyewall</a:t>
            </a:r>
            <a:r>
              <a:rPr lang="en-US" dirty="0" smtClean="0"/>
              <a:t> region</a:t>
            </a:r>
          </a:p>
          <a:p>
            <a:pPr lvl="2"/>
            <a:r>
              <a:rPr lang="en-US" dirty="0" smtClean="0"/>
              <a:t>Boundary layer forcing (</a:t>
            </a:r>
            <a:r>
              <a:rPr lang="en-US" dirty="0" err="1" smtClean="0"/>
              <a:t>Eliassen</a:t>
            </a:r>
            <a:r>
              <a:rPr lang="en-US" dirty="0" smtClean="0"/>
              <a:t> and </a:t>
            </a:r>
            <a:r>
              <a:rPr lang="en-US" dirty="0" err="1" smtClean="0"/>
              <a:t>Lystad</a:t>
            </a:r>
            <a:r>
              <a:rPr lang="en-US" dirty="0" smtClean="0"/>
              <a:t>, 1977)</a:t>
            </a:r>
          </a:p>
          <a:p>
            <a:pPr lvl="2"/>
            <a:r>
              <a:rPr lang="en-US" dirty="0" err="1" smtClean="0"/>
              <a:t>Frontogenesis</a:t>
            </a:r>
            <a:r>
              <a:rPr lang="en-US" dirty="0" smtClean="0"/>
              <a:t> and the ”wall of inertial stability” – low level tangential jet</a:t>
            </a:r>
          </a:p>
          <a:p>
            <a:pPr lvl="2"/>
            <a:r>
              <a:rPr lang="en-US" dirty="0" smtClean="0"/>
              <a:t>Hot towers, prototypical eyes, destructive internal dynamics, role of </a:t>
            </a:r>
            <a:r>
              <a:rPr lang="en-US" dirty="0" smtClean="0"/>
              <a:t>moisture</a:t>
            </a:r>
          </a:p>
          <a:p>
            <a:pPr lvl="2"/>
            <a:r>
              <a:rPr lang="en-US" dirty="0" smtClean="0"/>
              <a:t>Air-sea interaction</a:t>
            </a:r>
          </a:p>
          <a:p>
            <a:pPr lvl="1"/>
            <a:r>
              <a:rPr lang="en-US" dirty="0" smtClean="0"/>
              <a:t>WRF Modeling</a:t>
            </a:r>
          </a:p>
          <a:p>
            <a:pPr lvl="2"/>
            <a:r>
              <a:rPr lang="en-US" dirty="0" smtClean="0"/>
              <a:t>Sensitivity study</a:t>
            </a:r>
          </a:p>
          <a:p>
            <a:pPr lvl="2"/>
            <a:r>
              <a:rPr lang="en-US" dirty="0" smtClean="0"/>
              <a:t>Initialization challenges</a:t>
            </a:r>
          </a:p>
          <a:p>
            <a:pPr lvl="2"/>
            <a:r>
              <a:rPr lang="en-US" dirty="0" smtClean="0"/>
              <a:t>Trajectory budget analyses</a:t>
            </a:r>
          </a:p>
          <a:p>
            <a:pPr lvl="2"/>
            <a:r>
              <a:rPr lang="en-US" dirty="0" smtClean="0"/>
              <a:t>Analytic diagnosis of subsidence in model</a:t>
            </a:r>
          </a:p>
          <a:p>
            <a:pPr lvl="2"/>
            <a:r>
              <a:rPr lang="en-US" dirty="0" smtClean="0"/>
              <a:t>Real-time case studies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 the world was I thinking?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K:\Users\Jonathan Vigh\Desktop\20080825 NCAR talk\plot_flight_track_dennis_2005.ep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37190" y="-1048811"/>
            <a:ext cx="666962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K:\Users\Jonathan Vigh\Desktop\20080825 NCAR talk\plot_radials_storm_relative_dennis_2005_20050705I1.ep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2400"/>
            <a:ext cx="3004426" cy="3048000"/>
          </a:xfrm>
          <a:prstGeom prst="rect">
            <a:avLst/>
          </a:prstGeom>
          <a:noFill/>
        </p:spPr>
      </p:pic>
      <p:pic>
        <p:nvPicPr>
          <p:cNvPr id="118787" name="Picture 3" descr="K:\Users\Jonathan Vigh\Desktop\20080825 NCAR talk\plot_radials_storm_relative_dennis_2005_20050706I1.ep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3004424" cy="3047999"/>
          </a:xfrm>
          <a:prstGeom prst="rect">
            <a:avLst/>
          </a:prstGeom>
          <a:noFill/>
        </p:spPr>
      </p:pic>
      <p:pic>
        <p:nvPicPr>
          <p:cNvPr id="118788" name="Picture 4" descr="K:\Users\Jonathan Vigh\Desktop\20080825 NCAR talk\plot_radials_storm_relative_dennis_2005_20050710I1.ep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10000"/>
            <a:ext cx="3004424" cy="3048000"/>
          </a:xfrm>
          <a:prstGeom prst="rect">
            <a:avLst/>
          </a:prstGeom>
          <a:noFill/>
        </p:spPr>
      </p:pic>
      <p:pic>
        <p:nvPicPr>
          <p:cNvPr id="118789" name="Picture 5" descr="K:\Users\Jonathan Vigh\Desktop\20080825 NCAR talk\plot_radials_storm_relative_dennis_2005_20050710U1.eps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2400"/>
            <a:ext cx="3004425" cy="3048000"/>
          </a:xfrm>
          <a:prstGeom prst="rect">
            <a:avLst/>
          </a:prstGeom>
          <a:noFill/>
        </p:spPr>
      </p:pic>
      <p:pic>
        <p:nvPicPr>
          <p:cNvPr id="118790" name="Picture 6" descr="K:\Users\Jonathan Vigh\Desktop\20080825 NCAR talk\plot_radials_storm_relative_dennis_2005_20050707U1.eps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810000"/>
            <a:ext cx="3004426" cy="3048000"/>
          </a:xfrm>
          <a:prstGeom prst="rect">
            <a:avLst/>
          </a:prstGeom>
          <a:noFill/>
        </p:spPr>
      </p:pic>
      <p:pic>
        <p:nvPicPr>
          <p:cNvPr id="118791" name="Picture 7" descr="K:\Users\Jonathan Vigh\Desktop\20080825 NCAR talk\plot_radials_storm_relative_dennis_2005_20050709U2.eps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9575" y="3810001"/>
            <a:ext cx="300442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K:\Users\Jonathan Vigh\Desktop\20080825 NCAR talk\plot_radials_storm_relative_dennis_2005_multiple_flights.ep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68387"/>
            <a:ext cx="6019800" cy="658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K:\Users\Jonathan Vigh\Desktop\20080825 NCAR talk\plot_radials_storm_relative_emily_2005_multiple_flights.ep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12575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K:\Users\Jonathan Vigh\Desktop\20080825 NCAR talk\plot_radials_storm_relative_irene_2005_multiple_flights.eps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12575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K:\Users\Jonathan Vigh\Desktop\20080825 NCAR talk\panel_radial_color.ep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4004"/>
            <a:ext cx="3657600" cy="6753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will be up to the user to do additional processing of data.</a:t>
            </a:r>
          </a:p>
          <a:p>
            <a:r>
              <a:rPr lang="en-US" dirty="0" smtClean="0"/>
              <a:t>Write paper with Dr. Willoughby and Dr. Marks on eye formation</a:t>
            </a:r>
          </a:p>
          <a:p>
            <a:r>
              <a:rPr lang="en-US" dirty="0" smtClean="0"/>
              <a:t>Calculate derived quantities</a:t>
            </a:r>
          </a:p>
          <a:p>
            <a:pPr lvl="1"/>
            <a:r>
              <a:rPr lang="en-US" dirty="0" smtClean="0"/>
              <a:t>Vorticity</a:t>
            </a:r>
          </a:p>
          <a:p>
            <a:pPr lvl="1"/>
            <a:r>
              <a:rPr lang="en-US" dirty="0" smtClean="0"/>
              <a:t>Inertial stability</a:t>
            </a:r>
          </a:p>
          <a:p>
            <a:pPr lvl="1"/>
            <a:r>
              <a:rPr lang="en-US" dirty="0" err="1" smtClean="0"/>
              <a:t>Baroclinity</a:t>
            </a:r>
            <a:endParaRPr lang="en-US" dirty="0" smtClean="0"/>
          </a:p>
          <a:p>
            <a:pPr lvl="1"/>
            <a:r>
              <a:rPr lang="en-US" dirty="0" smtClean="0"/>
              <a:t>Tendencies of tangential and radial winds </a:t>
            </a:r>
          </a:p>
          <a:p>
            <a:pPr lvl="1"/>
            <a:r>
              <a:rPr lang="en-US" dirty="0" smtClean="0"/>
              <a:t>Tendencies of temperature, dew point temperature</a:t>
            </a:r>
          </a:p>
          <a:p>
            <a:pPr lvl="1"/>
            <a:r>
              <a:rPr lang="en-US" dirty="0" smtClean="0"/>
              <a:t>??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Real-time visualization of storm-relative flight level data onboard the NOAA aircraft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beyond the dataset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 on better center-finding?</a:t>
            </a:r>
          </a:p>
          <a:p>
            <a:r>
              <a:rPr lang="en-US" dirty="0" smtClean="0"/>
              <a:t>Special needs for radial binning method?</a:t>
            </a:r>
          </a:p>
          <a:p>
            <a:r>
              <a:rPr lang="en-US" dirty="0" smtClean="0"/>
              <a:t>Other data formats?</a:t>
            </a:r>
          </a:p>
          <a:p>
            <a:r>
              <a:rPr lang="en-US" dirty="0" smtClean="0"/>
              <a:t>Suitability for data assimilation?</a:t>
            </a:r>
          </a:p>
          <a:p>
            <a:endParaRPr lang="en-US" dirty="0" smtClean="0"/>
          </a:p>
          <a:p>
            <a:r>
              <a:rPr lang="en-US" dirty="0" smtClean="0"/>
              <a:t>Any other concerns or feedback?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Comments/Feedback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r>
              <a:rPr lang="en-US" dirty="0" smtClean="0"/>
              <a:t>here or </a:t>
            </a:r>
            <a:r>
              <a:rPr lang="en-US" dirty="0" smtClean="0"/>
              <a:t>you’ll be sorry . . .</a:t>
            </a:r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0066"/>
                </a:solidFill>
                <a:effectLst/>
              </a:rPr>
              <a:t>The End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3578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smtClean="0">
                <a:solidFill>
                  <a:srgbClr val="FF0000"/>
                </a:solidFill>
              </a:rPr>
              <a:t>Isolate conditions under which a warm-core thermal structure can rapidly develop.</a:t>
            </a:r>
          </a:p>
          <a:p>
            <a:pPr>
              <a:lnSpc>
                <a:spcPct val="90000"/>
              </a:lnSpc>
            </a:pPr>
            <a:r>
              <a:rPr lang="en-US" sz="2700" b="1" smtClean="0">
                <a:solidFill>
                  <a:srgbClr val="FF0000"/>
                </a:solidFill>
              </a:rPr>
              <a:t>Understand role of warm core in stabilizing the storm. 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solidFill>
                  <a:srgbClr val="000000"/>
                </a:solidFill>
              </a:rPr>
              <a:t>Sawyer-Eliassen transverse circulation and associated geopotential tendency equation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solidFill>
                  <a:srgbClr val="000000"/>
                </a:solidFill>
              </a:rPr>
              <a:t>2</a:t>
            </a:r>
            <a:r>
              <a:rPr lang="en-US" sz="2700" baseline="30000" smtClean="0">
                <a:solidFill>
                  <a:srgbClr val="000000"/>
                </a:solidFill>
              </a:rPr>
              <a:t>nd</a:t>
            </a:r>
            <a:r>
              <a:rPr lang="en-US" sz="2700" smtClean="0">
                <a:solidFill>
                  <a:srgbClr val="000000"/>
                </a:solidFill>
              </a:rPr>
              <a:t> order PDE’s containing the diabatic forcing and three spatially varying coefficients: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</a:rPr>
              <a:t>Static stability, </a:t>
            </a:r>
            <a:r>
              <a:rPr lang="en-US" sz="2400" i="1" smtClean="0">
                <a:solidFill>
                  <a:srgbClr val="000000"/>
                </a:solidFill>
              </a:rPr>
              <a:t>A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</a:rPr>
              <a:t>Baroclinicity, </a:t>
            </a:r>
            <a:r>
              <a:rPr lang="en-US" sz="2400" i="1" smtClean="0">
                <a:solidFill>
                  <a:srgbClr val="000000"/>
                </a:solidFill>
              </a:rPr>
              <a:t>B</a:t>
            </a:r>
            <a:endParaRPr lang="en-US" sz="240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</a:rPr>
              <a:t>Inertial Stability, </a:t>
            </a:r>
            <a:r>
              <a:rPr lang="en-US" sz="2400" i="1" smtClean="0">
                <a:solidFill>
                  <a:srgbClr val="000000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solidFill>
                  <a:schemeClr val="tx1"/>
                </a:solidFill>
              </a:rPr>
              <a:t>The large radial variations in inertial stability are typically most important.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0066"/>
                </a:solidFill>
                <a:effectLst/>
              </a:rPr>
              <a:t>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Inertial </a:t>
            </a:r>
            <a:r>
              <a:rPr lang="en-US" sz="2800" dirty="0" smtClean="0">
                <a:solidFill>
                  <a:srgbClr val="FF0066"/>
                </a:solidFill>
              </a:rPr>
              <a:t>stability plays a crucial role in determining the storm’s response to latent heating.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Heating in the region of high inertial stability strongly localizes the warming response resulting in rapid development of the warm core.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Heating outside the RMW has almost no effect, no matter how small the </a:t>
            </a:r>
            <a:r>
              <a:rPr lang="en-US" sz="2400" dirty="0" err="1" smtClean="0"/>
              <a:t>Rossby</a:t>
            </a:r>
            <a:r>
              <a:rPr lang="en-US" sz="2400" dirty="0" smtClean="0"/>
              <a:t> radius becomes in the core.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Development </a:t>
            </a:r>
            <a:r>
              <a:rPr lang="en-US" sz="2800" dirty="0" smtClean="0">
                <a:solidFill>
                  <a:srgbClr val="FF0066"/>
                </a:solidFill>
              </a:rPr>
              <a:t>of the warm core acts as a brake on further intensification.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Diabatic heating is locked out of the region of high inertial stability.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m-surfaces slope outward and PV and heating become “locked</a:t>
            </a:r>
            <a:r>
              <a:rPr lang="en-US" sz="2400" dirty="0" smtClean="0"/>
              <a:t>” together, </a:t>
            </a:r>
            <a:r>
              <a:rPr lang="en-US" sz="2400" dirty="0" smtClean="0"/>
              <a:t>shutting down PV production in the </a:t>
            </a:r>
            <a:r>
              <a:rPr lang="en-US" sz="2400" dirty="0" err="1" smtClean="0"/>
              <a:t>eyewall</a:t>
            </a:r>
            <a:r>
              <a:rPr lang="en-US" sz="2400" dirty="0" smtClean="0"/>
              <a:t>.</a:t>
            </a:r>
          </a:p>
        </p:txBody>
      </p:sp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/>
              </a:rPr>
              <a:t>Summary of Work with Geopotential Tendency Equation</a:t>
            </a:r>
            <a:endParaRPr lang="en-US" b="1" dirty="0" smtClean="0">
              <a:solidFill>
                <a:srgbClr val="FF0066"/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60453"/>
            <a:ext cx="4038600" cy="340545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2514600"/>
            <a:ext cx="4038600" cy="434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000000"/>
                </a:solidFill>
              </a:rPr>
              <a:t>Gradient wind balance</a:t>
            </a:r>
          </a:p>
          <a:p>
            <a:pPr>
              <a:lnSpc>
                <a:spcPct val="90000"/>
              </a:lnSpc>
            </a:pPr>
            <a:endParaRPr lang="en-US" sz="26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000000"/>
                </a:solidFill>
              </a:rPr>
              <a:t>Tangential momentum</a:t>
            </a:r>
          </a:p>
          <a:p>
            <a:pPr>
              <a:lnSpc>
                <a:spcPct val="90000"/>
              </a:lnSpc>
            </a:pPr>
            <a:endParaRPr lang="en-US" sz="26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000000"/>
                </a:solidFill>
              </a:rPr>
              <a:t>Hydrostatic balance</a:t>
            </a:r>
          </a:p>
          <a:p>
            <a:pPr>
              <a:lnSpc>
                <a:spcPct val="90000"/>
              </a:lnSpc>
            </a:pPr>
            <a:endParaRPr lang="en-US" sz="26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000000"/>
                </a:solidFill>
              </a:rPr>
              <a:t>Continuity </a:t>
            </a:r>
          </a:p>
          <a:p>
            <a:pPr>
              <a:lnSpc>
                <a:spcPct val="90000"/>
              </a:lnSpc>
            </a:pPr>
            <a:endParaRPr lang="en-US" sz="26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000000"/>
                </a:solidFill>
              </a:rPr>
              <a:t>Thermodynamic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Balanced Vortex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00200"/>
            <a:ext cx="914400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Inviscid</a:t>
            </a:r>
            <a:r>
              <a:rPr lang="en-US" dirty="0"/>
              <a:t>, </a:t>
            </a:r>
            <a:r>
              <a:rPr lang="en-US" dirty="0" err="1"/>
              <a:t>axisymmetric</a:t>
            </a:r>
            <a:r>
              <a:rPr lang="en-US" dirty="0"/>
              <a:t>, quasi-static, gradient-balanced motions of a stratified,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                compressible atmosphere on an f-plane.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Log pressure vertical coordinate: 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dirty="0"/>
              <a:t> log (</a:t>
            </a:r>
            <a:r>
              <a:rPr lang="en-US" i="1" dirty="0"/>
              <a:t>p</a:t>
            </a:r>
            <a:r>
              <a:rPr lang="en-US" baseline="-25000" dirty="0"/>
              <a:t>0</a:t>
            </a:r>
            <a:r>
              <a:rPr lang="en-US" dirty="0"/>
              <a:t> /</a:t>
            </a:r>
            <a:r>
              <a:rPr lang="en-US" i="1" dirty="0"/>
              <a:t>p</a:t>
            </a:r>
            <a:r>
              <a:rPr lang="en-US" dirty="0"/>
              <a:t>)     Scale height:  </a:t>
            </a:r>
            <a:r>
              <a:rPr lang="en-US" i="1" dirty="0"/>
              <a:t>H</a:t>
            </a:r>
            <a:r>
              <a:rPr lang="en-US" dirty="0"/>
              <a:t> = </a:t>
            </a:r>
            <a:r>
              <a:rPr lang="en-US" i="1" dirty="0"/>
              <a:t>RT</a:t>
            </a:r>
            <a:r>
              <a:rPr lang="en-US" baseline="-25000" dirty="0"/>
              <a:t>0</a:t>
            </a:r>
            <a:r>
              <a:rPr lang="en-US" dirty="0"/>
              <a:t> /</a:t>
            </a:r>
            <a:r>
              <a:rPr lang="en-US" i="1" dirty="0"/>
              <a:t>g</a:t>
            </a:r>
            <a:r>
              <a:rPr lang="en-US" dirty="0"/>
              <a:t> ~ 8.79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657600" cy="1274763"/>
          </a:xfrm>
          <a:prstGeom prst="rect">
            <a:avLst/>
          </a:prstGeom>
          <a:gradFill rotWithShape="1">
            <a:gsLst>
              <a:gs pos="0">
                <a:srgbClr val="E4A81B"/>
              </a:gs>
              <a:gs pos="50000">
                <a:srgbClr val="F9EDE1"/>
              </a:gs>
              <a:gs pos="100000">
                <a:srgbClr val="E4A81B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25400" dir="5400000" algn="br" rotWithShape="0">
              <a:srgbClr val="000000">
                <a:alpha val="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1447800"/>
            <a:ext cx="4073525" cy="1757363"/>
          </a:xfrm>
          <a:solidFill>
            <a:srgbClr val="FF0000"/>
          </a:solidFill>
          <a:ln w="28575">
            <a:solidFill>
              <a:srgbClr val="FF0000"/>
            </a:solidFill>
          </a:ln>
          <a:effectLst>
            <a:outerShdw dist="25400" dir="5400000" algn="br" rotWithShape="0">
              <a:srgbClr val="000000">
                <a:alpha val="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38850"/>
            <a:ext cx="6172200" cy="819150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562600"/>
            <a:ext cx="6172200" cy="409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Sawyer-</a:t>
            </a:r>
            <a:r>
              <a:rPr lang="en-US" sz="2000" dirty="0" err="1"/>
              <a:t>Eliassen</a:t>
            </a:r>
            <a:r>
              <a:rPr lang="en-US" sz="2000" dirty="0"/>
              <a:t> Transverse Circulation Equation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228600"/>
            <a:ext cx="5486400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Combine tangential wind equation x (</a:t>
            </a:r>
            <a:r>
              <a:rPr lang="en-US" i="1" dirty="0"/>
              <a:t>f</a:t>
            </a:r>
            <a:r>
              <a:rPr lang="en-US" dirty="0"/>
              <a:t> + 2</a:t>
            </a:r>
            <a:r>
              <a:rPr lang="en-US" i="1" dirty="0"/>
              <a:t>v</a:t>
            </a:r>
            <a:r>
              <a:rPr lang="en-US" dirty="0"/>
              <a:t>/</a:t>
            </a:r>
            <a:r>
              <a:rPr lang="en-US" i="1" dirty="0"/>
              <a:t>r</a:t>
            </a:r>
            <a:r>
              <a:rPr lang="en-US" dirty="0"/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with the thermodynamic equation x (</a:t>
            </a:r>
            <a:r>
              <a:rPr lang="en-US" i="1" dirty="0"/>
              <a:t>g</a:t>
            </a:r>
            <a:r>
              <a:rPr lang="en-US" dirty="0"/>
              <a:t>/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then make use of hydrostatic and gradient relations: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277495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Introduce </a:t>
            </a:r>
            <a:r>
              <a:rPr lang="en-US" dirty="0" err="1"/>
              <a:t>streamfunction</a:t>
            </a:r>
            <a:r>
              <a:rPr lang="en-US" dirty="0"/>
              <a:t>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505200"/>
            <a:ext cx="2028825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886200"/>
            <a:ext cx="2228850" cy="352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0" y="3200400"/>
            <a:ext cx="2454275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Eliminate geopotential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24400"/>
            <a:ext cx="3570288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Use mass conservation principle: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572000"/>
            <a:ext cx="25527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6477000" y="5791200"/>
            <a:ext cx="2557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</a:rPr>
              <a:t>To ensure an elliptic</a:t>
            </a:r>
          </a:p>
          <a:p>
            <a:r>
              <a:rPr lang="en-US">
                <a:latin typeface="Gill Sans MT" pitchFamily="34" charset="0"/>
              </a:rPr>
              <a:t>equation, only consider</a:t>
            </a:r>
          </a:p>
          <a:p>
            <a:r>
              <a:rPr lang="en-US" i="1">
                <a:latin typeface="Gill Sans MT" pitchFamily="34" charset="0"/>
              </a:rPr>
              <a:t>AC – B</a:t>
            </a:r>
            <a:r>
              <a:rPr lang="en-US" baseline="30000">
                <a:latin typeface="Gill Sans MT" pitchFamily="34" charset="0"/>
              </a:rPr>
              <a:t>2</a:t>
            </a:r>
            <a:r>
              <a:rPr lang="en-US">
                <a:latin typeface="Gill Sans MT" pitchFamily="34" charset="0"/>
              </a:rPr>
              <a:t> &gt;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1313" y="3962400"/>
            <a:ext cx="254317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Boundary</a:t>
            </a:r>
            <a:r>
              <a:rPr lang="en-US" b="1" dirty="0">
                <a:latin typeface="Century Gothic"/>
                <a:cs typeface="+mn-cs"/>
              </a:rPr>
              <a:t> conditions: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entury Gothic"/>
                <a:cs typeface="+mn-cs"/>
              </a:rPr>
              <a:t>     </a:t>
            </a:r>
            <a:r>
              <a:rPr lang="el-GR" dirty="0">
                <a:latin typeface="Century Gothic"/>
                <a:cs typeface="+mn-cs"/>
              </a:rPr>
              <a:t>Ψ</a:t>
            </a:r>
            <a:r>
              <a:rPr lang="en-US" dirty="0">
                <a:latin typeface="Century Gothic"/>
                <a:cs typeface="+mn-cs"/>
              </a:rPr>
              <a:t>= 0 at </a:t>
            </a:r>
            <a:r>
              <a:rPr lang="en-US" i="1" dirty="0">
                <a:latin typeface="Century Gothic"/>
                <a:cs typeface="+mn-cs"/>
              </a:rPr>
              <a:t>z</a:t>
            </a:r>
            <a:r>
              <a:rPr lang="en-US" dirty="0">
                <a:latin typeface="Century Gothic"/>
                <a:cs typeface="+mn-cs"/>
              </a:rPr>
              <a:t>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entury Gothic"/>
                <a:cs typeface="+mn-cs"/>
              </a:rPr>
              <a:t>     </a:t>
            </a:r>
            <a:r>
              <a:rPr lang="el-GR" dirty="0">
                <a:latin typeface="Century Gothic"/>
                <a:cs typeface="+mn-cs"/>
              </a:rPr>
              <a:t>Ψ</a:t>
            </a:r>
            <a:r>
              <a:rPr lang="en-US" dirty="0">
                <a:latin typeface="Century Gothic"/>
                <a:cs typeface="+mn-cs"/>
              </a:rPr>
              <a:t>= 0 at </a:t>
            </a:r>
            <a:r>
              <a:rPr lang="en-US" i="1" dirty="0">
                <a:latin typeface="Century Gothic"/>
                <a:cs typeface="+mn-cs"/>
              </a:rPr>
              <a:t>z</a:t>
            </a:r>
            <a:r>
              <a:rPr lang="en-US" dirty="0">
                <a:latin typeface="Century Gothic"/>
                <a:cs typeface="+mn-cs"/>
              </a:rPr>
              <a:t> = z</a:t>
            </a:r>
            <a:r>
              <a:rPr lang="en-US" baseline="-25000" dirty="0">
                <a:latin typeface="Century Gothic"/>
                <a:cs typeface="+mn-cs"/>
              </a:rPr>
              <a:t>t</a:t>
            </a:r>
            <a:r>
              <a:rPr lang="en-US" dirty="0">
                <a:latin typeface="Century Gothic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</a:t>
            </a:r>
            <a:r>
              <a:rPr lang="el-GR" dirty="0">
                <a:latin typeface="Century Gothic"/>
                <a:cs typeface="+mn-cs"/>
              </a:rPr>
              <a:t>Ψ</a:t>
            </a:r>
            <a:r>
              <a:rPr lang="en-US" dirty="0">
                <a:latin typeface="Century Gothic"/>
                <a:cs typeface="+mn-cs"/>
              </a:rPr>
              <a:t>= 0 at </a:t>
            </a:r>
            <a:r>
              <a:rPr lang="en-US" i="1" dirty="0">
                <a:latin typeface="Century Gothic"/>
                <a:cs typeface="+mn-cs"/>
              </a:rPr>
              <a:t>r</a:t>
            </a:r>
            <a:r>
              <a:rPr lang="en-US" dirty="0">
                <a:latin typeface="Century Gothic"/>
                <a:cs typeface="+mn-cs"/>
              </a:rPr>
              <a:t>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</a:t>
            </a:r>
            <a:r>
              <a:rPr lang="en-US" i="1" dirty="0">
                <a:latin typeface="+mn-lt"/>
                <a:cs typeface="+mn-cs"/>
              </a:rPr>
              <a:t>r</a:t>
            </a:r>
            <a:r>
              <a:rPr lang="el-GR" dirty="0">
                <a:latin typeface="Century Gothic"/>
                <a:cs typeface="+mn-cs"/>
              </a:rPr>
              <a:t>Ψ</a:t>
            </a:r>
            <a:r>
              <a:rPr lang="en-US" dirty="0">
                <a:latin typeface="Century Gothic"/>
                <a:cs typeface="+mn-cs"/>
              </a:rPr>
              <a:t>= 0 as </a:t>
            </a:r>
            <a:r>
              <a:rPr lang="en-US" i="1" dirty="0">
                <a:latin typeface="Century Gothic"/>
                <a:cs typeface="+mn-cs"/>
              </a:rPr>
              <a:t>r</a:t>
            </a:r>
            <a:r>
              <a:rPr lang="en-US" dirty="0">
                <a:latin typeface="Century Gothic"/>
                <a:cs typeface="+mn-cs"/>
              </a:rPr>
              <a:t>→∞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657600" cy="1274763"/>
          </a:xfrm>
          <a:prstGeom prst="rect">
            <a:avLst/>
          </a:prstGeom>
          <a:gradFill rotWithShape="1">
            <a:gsLst>
              <a:gs pos="0">
                <a:srgbClr val="E4A81B"/>
              </a:gs>
              <a:gs pos="50000">
                <a:srgbClr val="F9EDE1"/>
              </a:gs>
              <a:gs pos="100000">
                <a:srgbClr val="E4A81B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25400" dir="5400000" algn="br" rotWithShape="0">
              <a:srgbClr val="000000">
                <a:alpha val="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1443038"/>
            <a:ext cx="4073525" cy="1757362"/>
          </a:xfrm>
          <a:gradFill rotWithShape="1">
            <a:gsLst>
              <a:gs pos="0">
                <a:srgbClr val="E4A81B"/>
              </a:gs>
              <a:gs pos="50000">
                <a:srgbClr val="F9EDE1"/>
              </a:gs>
              <a:gs pos="100000">
                <a:srgbClr val="E4A81B"/>
              </a:gs>
            </a:gsLst>
            <a:lin ang="5400000" scaled="1"/>
          </a:gradFill>
          <a:ln w="28575">
            <a:solidFill>
              <a:srgbClr val="FF0000"/>
            </a:solidFill>
          </a:ln>
          <a:effectLst>
            <a:outerShdw dist="25400" dir="5400000" algn="br" rotWithShape="0">
              <a:srgbClr val="000000">
                <a:alpha val="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276600"/>
            <a:ext cx="3990975" cy="638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114800"/>
            <a:ext cx="3962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72200"/>
            <a:ext cx="8634413" cy="685800"/>
          </a:xfrm>
          <a:prstGeom prst="rect">
            <a:avLst/>
          </a:prstGeom>
          <a:solidFill>
            <a:srgbClr val="800080"/>
          </a:solidFill>
          <a:ln w="57150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715000"/>
            <a:ext cx="8610600" cy="409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Geopotential </a:t>
            </a:r>
            <a:r>
              <a:rPr lang="en-US" sz="2000" dirty="0"/>
              <a:t>Tendency</a:t>
            </a:r>
            <a:r>
              <a:rPr lang="en-US" dirty="0"/>
              <a:t> Equation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429000"/>
            <a:ext cx="1676400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Eliminate </a:t>
            </a:r>
            <a:r>
              <a:rPr lang="en-US" i="1" dirty="0"/>
              <a:t>w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228600"/>
            <a:ext cx="5481638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Combine tangential wind equation x (</a:t>
            </a:r>
            <a:r>
              <a:rPr lang="en-US" i="1" dirty="0"/>
              <a:t>f</a:t>
            </a:r>
            <a:r>
              <a:rPr lang="en-US" dirty="0"/>
              <a:t> + 2</a:t>
            </a:r>
            <a:r>
              <a:rPr lang="en-US" i="1" dirty="0"/>
              <a:t>v</a:t>
            </a:r>
            <a:r>
              <a:rPr lang="en-US" dirty="0"/>
              <a:t>/</a:t>
            </a:r>
            <a:r>
              <a:rPr lang="en-US" i="1" dirty="0"/>
              <a:t>r</a:t>
            </a:r>
            <a:r>
              <a:rPr lang="en-US" dirty="0"/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with the thermodynamic equation x (</a:t>
            </a:r>
            <a:r>
              <a:rPr lang="en-US" i="1" dirty="0"/>
              <a:t>g</a:t>
            </a:r>
            <a:r>
              <a:rPr lang="en-US" dirty="0"/>
              <a:t>/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then make use of hydrostatic and gradient relations: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191000"/>
            <a:ext cx="1676400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Eliminate u: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105400"/>
            <a:ext cx="4429125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Use mass continuity to eliminate </a:t>
            </a:r>
            <a:r>
              <a:rPr lang="en-US" i="1" dirty="0"/>
              <a:t>u </a:t>
            </a:r>
            <a:r>
              <a:rPr lang="en-US" dirty="0"/>
              <a:t>and </a:t>
            </a:r>
            <a:r>
              <a:rPr lang="en-US" i="1" dirty="0"/>
              <a:t>w:</a:t>
            </a:r>
            <a:endParaRPr lang="en-US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953000"/>
            <a:ext cx="25527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7683500" y="5257800"/>
            <a:ext cx="1376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</a:rPr>
              <a:t>D = AC – B</a:t>
            </a:r>
            <a:r>
              <a:rPr lang="en-US" baseline="30000">
                <a:latin typeface="Gill Sans MT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2200" y="3276600"/>
            <a:ext cx="29511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Boundary conditions: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    ∂</a:t>
            </a:r>
            <a:r>
              <a:rPr lang="el-GR" dirty="0">
                <a:latin typeface="+mj-lt"/>
                <a:cs typeface="+mn-cs"/>
              </a:rPr>
              <a:t>φ</a:t>
            </a:r>
            <a:r>
              <a:rPr lang="en-US" baseline="-25000" dirty="0">
                <a:latin typeface="+mj-lt"/>
                <a:cs typeface="+mn-cs"/>
              </a:rPr>
              <a:t>t</a:t>
            </a:r>
            <a:r>
              <a:rPr lang="en-US" dirty="0">
                <a:latin typeface="+mj-lt"/>
                <a:cs typeface="+mn-cs"/>
              </a:rPr>
              <a:t>/∂</a:t>
            </a:r>
            <a:r>
              <a:rPr lang="en-US" i="1" dirty="0">
                <a:latin typeface="+mj-lt"/>
                <a:cs typeface="+mn-cs"/>
              </a:rPr>
              <a:t>r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→ 0 a</a:t>
            </a:r>
            <a:r>
              <a:rPr lang="en-US" dirty="0">
                <a:latin typeface="+mj-lt"/>
                <a:cs typeface="+mn-cs"/>
              </a:rPr>
              <a:t>t </a:t>
            </a:r>
            <a:r>
              <a:rPr lang="en-US" i="1" dirty="0">
                <a:latin typeface="+mj-lt"/>
                <a:cs typeface="+mn-cs"/>
              </a:rPr>
              <a:t>r</a:t>
            </a:r>
            <a:r>
              <a:rPr lang="en-US" dirty="0">
                <a:latin typeface="+mj-lt"/>
                <a:cs typeface="+mn-cs"/>
              </a:rPr>
              <a:t>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    ∂</a:t>
            </a:r>
            <a:r>
              <a:rPr lang="el-GR" dirty="0">
                <a:latin typeface="+mj-lt"/>
                <a:cs typeface="+mn-cs"/>
              </a:rPr>
              <a:t>φ</a:t>
            </a:r>
            <a:r>
              <a:rPr lang="en-US" baseline="-25000" dirty="0">
                <a:latin typeface="+mj-lt"/>
                <a:cs typeface="+mn-cs"/>
              </a:rPr>
              <a:t>t</a:t>
            </a:r>
            <a:r>
              <a:rPr lang="en-US" dirty="0">
                <a:latin typeface="+mj-lt"/>
                <a:cs typeface="+mn-cs"/>
              </a:rPr>
              <a:t>/∂</a:t>
            </a:r>
            <a:r>
              <a:rPr lang="en-US" i="1" dirty="0">
                <a:latin typeface="+mj-lt"/>
                <a:cs typeface="+mn-cs"/>
              </a:rPr>
              <a:t>z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→ 0 at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i="1" dirty="0">
                <a:latin typeface="+mj-lt"/>
                <a:cs typeface="+mn-cs"/>
              </a:rPr>
              <a:t>z</a:t>
            </a:r>
            <a:r>
              <a:rPr lang="en-US" dirty="0">
                <a:latin typeface="+mj-lt"/>
                <a:cs typeface="+mn-cs"/>
              </a:rPr>
              <a:t>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    ∂</a:t>
            </a:r>
            <a:r>
              <a:rPr lang="el-GR" dirty="0">
                <a:latin typeface="+mj-lt"/>
                <a:cs typeface="+mn-cs"/>
              </a:rPr>
              <a:t>φ</a:t>
            </a:r>
            <a:r>
              <a:rPr lang="en-US" baseline="-25000" dirty="0">
                <a:latin typeface="+mj-lt"/>
                <a:cs typeface="+mn-cs"/>
              </a:rPr>
              <a:t>t</a:t>
            </a:r>
            <a:r>
              <a:rPr lang="en-US" dirty="0">
                <a:latin typeface="+mj-lt"/>
                <a:cs typeface="+mn-cs"/>
              </a:rPr>
              <a:t>/∂</a:t>
            </a:r>
            <a:r>
              <a:rPr lang="en-US" i="1" dirty="0">
                <a:latin typeface="+mj-lt"/>
                <a:cs typeface="+mn-cs"/>
              </a:rPr>
              <a:t>z</a:t>
            </a:r>
            <a:r>
              <a:rPr lang="en-US" dirty="0">
                <a:latin typeface="+mj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→ 0 </a:t>
            </a:r>
            <a:r>
              <a:rPr lang="en-US" dirty="0">
                <a:latin typeface="+mj-lt"/>
                <a:cs typeface="+mn-cs"/>
              </a:rPr>
              <a:t>at </a:t>
            </a:r>
            <a:r>
              <a:rPr lang="en-US" i="1" dirty="0">
                <a:latin typeface="+mj-lt"/>
                <a:cs typeface="+mn-cs"/>
              </a:rPr>
              <a:t>z = z</a:t>
            </a:r>
            <a:r>
              <a:rPr lang="en-US" i="1" baseline="-25000" dirty="0">
                <a:latin typeface="+mj-lt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    </a:t>
            </a:r>
            <a:r>
              <a:rPr lang="el-GR" dirty="0">
                <a:latin typeface="+mj-lt"/>
                <a:cs typeface="+mn-cs"/>
              </a:rPr>
              <a:t>Φ</a:t>
            </a:r>
            <a:r>
              <a:rPr lang="en-US" baseline="-25000" dirty="0">
                <a:latin typeface="+mj-lt"/>
                <a:cs typeface="+mn-cs"/>
              </a:rPr>
              <a:t>t </a:t>
            </a:r>
            <a:r>
              <a:rPr lang="en-US" dirty="0">
                <a:latin typeface="+mj-lt"/>
                <a:cs typeface="+mn-cs"/>
              </a:rPr>
              <a:t>→ 0 as r → ∞</a:t>
            </a:r>
            <a:endParaRPr lang="en-US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686800" cy="4625975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Barotropic vortex (</a:t>
            </a:r>
            <a:r>
              <a:rPr lang="en-US" i="1" smtClean="0"/>
              <a:t>B</a:t>
            </a:r>
            <a:r>
              <a:rPr lang="en-US" smtClean="0"/>
              <a:t> = 0)</a:t>
            </a:r>
          </a:p>
          <a:p>
            <a:r>
              <a:rPr lang="en-US" smtClean="0"/>
              <a:t>Constant static stability</a:t>
            </a:r>
          </a:p>
          <a:p>
            <a:r>
              <a:rPr lang="en-US" smtClean="0"/>
              <a:t>Piecewise-constant inertial stability:</a:t>
            </a:r>
          </a:p>
          <a:p>
            <a:endParaRPr lang="en-US" smtClean="0"/>
          </a:p>
          <a:p>
            <a:r>
              <a:rPr lang="en-US" smtClean="0"/>
              <a:t>Separate the vertical and radial structure: ODEs.</a:t>
            </a:r>
          </a:p>
          <a:p>
            <a:r>
              <a:rPr lang="en-US" smtClean="0"/>
              <a:t>Dirac delta function heating.</a:t>
            </a:r>
          </a:p>
          <a:p>
            <a:r>
              <a:rPr lang="en-US" sz="2400" smtClean="0">
                <a:solidFill>
                  <a:srgbClr val="CC3300"/>
                </a:solidFill>
              </a:rPr>
              <a:t>Key differences from Eliassen’s original treatment:</a:t>
            </a:r>
          </a:p>
          <a:p>
            <a:pPr lvl="1"/>
            <a:r>
              <a:rPr lang="en-US" sz="2000" smtClean="0">
                <a:solidFill>
                  <a:srgbClr val="CC3300"/>
                </a:solidFill>
              </a:rPr>
              <a:t>We include the spatial variation of inertial stability.</a:t>
            </a:r>
          </a:p>
          <a:p>
            <a:pPr lvl="1"/>
            <a:r>
              <a:rPr lang="en-US" sz="2000" smtClean="0">
                <a:solidFill>
                  <a:srgbClr val="CC3300"/>
                </a:solidFill>
              </a:rPr>
              <a:t>We use the entire Greens function, not just the principle part.</a:t>
            </a:r>
          </a:p>
          <a:p>
            <a:pPr lvl="1"/>
            <a:r>
              <a:rPr lang="en-US" sz="2000" smtClean="0">
                <a:solidFill>
                  <a:srgbClr val="CC3300"/>
                </a:solidFill>
              </a:rPr>
              <a:t>The full effects of circular geometry are included.</a:t>
            </a:r>
          </a:p>
          <a:p>
            <a:pPr>
              <a:buFont typeface="Wingdings 2" pitchFamily="18" charset="2"/>
              <a:buNone/>
            </a:pPr>
            <a:endParaRPr lang="en-US" sz="2400" smtClean="0">
              <a:solidFill>
                <a:srgbClr val="CC330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Simplifications to allow analytic solution</a:t>
            </a:r>
            <a:endParaRPr lang="en-US" dirty="0"/>
          </a:p>
        </p:txBody>
      </p:sp>
      <p:graphicFrame>
        <p:nvGraphicFramePr>
          <p:cNvPr id="70660" name="Object 3"/>
          <p:cNvGraphicFramePr>
            <a:graphicFrameLocks noChangeAspect="1"/>
          </p:cNvGraphicFramePr>
          <p:nvPr/>
        </p:nvGraphicFramePr>
        <p:xfrm>
          <a:off x="5257800" y="1981200"/>
          <a:ext cx="1828800" cy="658813"/>
        </p:xfrm>
        <a:graphic>
          <a:graphicData uri="http://schemas.openxmlformats.org/presentationml/2006/ole">
            <p:oleObj spid="_x0000_s70660" name="Equation" r:id="rId3" imgW="634680" imgH="228600" progId="Equation.3">
              <p:embed/>
            </p:oleObj>
          </a:graphicData>
        </a:graphic>
      </p:graphicFrame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76600"/>
            <a:ext cx="1828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76600"/>
            <a:ext cx="553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rgbClr val="FF0000"/>
                </a:solidFill>
              </a:rPr>
              <a:t>Does local temperature change occur in region of diabatic heating or get spread over larger area?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286250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6550" y="3429000"/>
            <a:ext cx="8540750" cy="1228725"/>
          </a:xfrm>
          <a:prstGeom prst="rect">
            <a:avLst/>
          </a:prstGeom>
          <a:solidFill>
            <a:srgbClr val="FFCC0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5400" dir="5400000" algn="br" rotWithShape="0">
              <a:srgbClr val="000000">
                <a:alpha val="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Heating outside RMW (or heating in weak vortex):</a:t>
            </a:r>
            <a:r>
              <a:rPr lang="en-US">
                <a:solidFill>
                  <a:srgbClr val="FFFFFF"/>
                </a:solidFill>
              </a:rPr>
              <a:t> </a:t>
            </a:r>
          </a:p>
          <a:p>
            <a:r>
              <a:rPr lang="en-US">
                <a:solidFill>
                  <a:srgbClr val="FFFFFF"/>
                </a:solidFill>
              </a:rPr>
              <a:t>small effective Coriolis parameter, large Rossby length (</a:t>
            </a:r>
            <a:r>
              <a:rPr lang="el-GR">
                <a:solidFill>
                  <a:srgbClr val="FFFFFF"/>
                </a:solidFill>
              </a:rPr>
              <a:t>μ</a:t>
            </a:r>
            <a:r>
              <a:rPr lang="en-US" baseline="30000">
                <a:solidFill>
                  <a:srgbClr val="FFFFFF"/>
                </a:solidFill>
              </a:rPr>
              <a:t>-1</a:t>
            </a:r>
            <a:r>
              <a:rPr lang="en-US">
                <a:solidFill>
                  <a:srgbClr val="FFFFFF"/>
                </a:solidFill>
              </a:rPr>
              <a:t>), small </a:t>
            </a:r>
            <a:r>
              <a:rPr lang="el-GR">
                <a:solidFill>
                  <a:srgbClr val="FFFFFF"/>
                </a:solidFill>
              </a:rPr>
              <a:t>μ</a:t>
            </a:r>
            <a:r>
              <a:rPr lang="en-US">
                <a:solidFill>
                  <a:srgbClr val="FFFFFF"/>
                </a:solidFill>
              </a:rPr>
              <a:t>. </a:t>
            </a:r>
          </a:p>
          <a:p>
            <a:r>
              <a:rPr lang="en-US" b="1">
                <a:solidFill>
                  <a:srgbClr val="0000CC"/>
                </a:solidFill>
              </a:rPr>
              <a:t>Curvature term is small</a:t>
            </a:r>
            <a:r>
              <a:rPr lang="en-US">
                <a:solidFill>
                  <a:srgbClr val="FFFFFF"/>
                </a:solidFill>
              </a:rPr>
              <a:t> so temperature tendency is spread out over a wide area </a:t>
            </a:r>
          </a:p>
          <a:p>
            <a:r>
              <a:rPr lang="en-US">
                <a:solidFill>
                  <a:srgbClr val="FFFFFF"/>
                </a:solidFill>
              </a:rPr>
              <a:t>compared to the area where Q is confined -&gt; </a:t>
            </a:r>
            <a:r>
              <a:rPr lang="en-US" b="1">
                <a:solidFill>
                  <a:srgbClr val="006600"/>
                </a:solidFill>
              </a:rPr>
              <a:t>entire vortex warms slightly</a:t>
            </a:r>
            <a:r>
              <a:rPr lang="en-US">
                <a:solidFill>
                  <a:srgbClr val="FFFFFF"/>
                </a:solidFill>
              </a:rPr>
              <a:t>.</a:t>
            </a:r>
            <a:endParaRPr 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5105400"/>
            <a:ext cx="8534400" cy="1778000"/>
          </a:xfrm>
          <a:prstGeom prst="rect">
            <a:avLst/>
          </a:prstGeom>
          <a:solidFill>
            <a:srgbClr val="FF990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5400" dir="5400000" algn="b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Heating inside RMW (or heating in a strong vortex):</a:t>
            </a:r>
          </a:p>
          <a:p>
            <a:r>
              <a:rPr lang="en-US">
                <a:solidFill>
                  <a:srgbClr val="FFFFFF"/>
                </a:solidFill>
              </a:rPr>
              <a:t>large effective Coriolis parameter, small Rossby length, small </a:t>
            </a:r>
            <a:r>
              <a:rPr lang="el-GR">
                <a:solidFill>
                  <a:srgbClr val="FFFFFF"/>
                </a:solidFill>
              </a:rPr>
              <a:t>μ</a:t>
            </a:r>
            <a:r>
              <a:rPr lang="en-US">
                <a:solidFill>
                  <a:srgbClr val="FFFFFF"/>
                </a:solidFill>
              </a:rPr>
              <a:t>.</a:t>
            </a:r>
          </a:p>
          <a:p>
            <a:r>
              <a:rPr lang="en-US" b="1">
                <a:solidFill>
                  <a:srgbClr val="0000CC"/>
                </a:solidFill>
              </a:rPr>
              <a:t>Curvature term is large</a:t>
            </a:r>
            <a:r>
              <a:rPr lang="en-US">
                <a:solidFill>
                  <a:srgbClr val="FFFFFF"/>
                </a:solidFill>
              </a:rPr>
              <a:t> to temperature tendency is confined to a small area</a:t>
            </a:r>
          </a:p>
          <a:p>
            <a:r>
              <a:rPr lang="en-US">
                <a:solidFill>
                  <a:srgbClr val="FFFFFF"/>
                </a:solidFill>
              </a:rPr>
              <a:t> -&gt; </a:t>
            </a:r>
            <a:r>
              <a:rPr lang="en-US" b="1">
                <a:solidFill>
                  <a:srgbClr val="006600"/>
                </a:solidFill>
              </a:rPr>
              <a:t>local region warms significantly</a:t>
            </a:r>
            <a:r>
              <a:rPr lang="en-US">
                <a:solidFill>
                  <a:srgbClr val="FFFFFF"/>
                </a:solidFill>
              </a:rPr>
              <a:t> with little warming elsewhere. 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 b="1">
                <a:solidFill>
                  <a:srgbClr val="7030A0"/>
                </a:solidFill>
              </a:rPr>
              <a:t>Rapid development of warm core ensues.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572000" y="15240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Solutions have the integral property: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Integrated local temperature change is equal to integrated diabatic heating.</a:t>
            </a:r>
          </a:p>
        </p:txBody>
      </p:sp>
      <p:pic>
        <p:nvPicPr>
          <p:cNvPr id="2151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324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panel_green_isoline_center_color.eps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55224"/>
            <a:ext cx="8077200" cy="54027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Temperature Tendency at r =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491" y="3343424"/>
            <a:ext cx="5691018" cy="939502"/>
          </a:xfrm>
          <a:noFill/>
          <a:ln w="28575">
            <a:solidFill>
              <a:srgbClr val="FF0066"/>
            </a:solidFill>
          </a:ln>
        </p:spPr>
      </p:pic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chemeClr val="folHlink"/>
                </a:solidFill>
                <a:effectLst/>
              </a:rPr>
              <a:t>The Cyclogensis Function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24400"/>
            <a:ext cx="5970588" cy="922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9144000" cy="773113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  <a:effectLst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425" y="6113463"/>
            <a:ext cx="409257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The PV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Principle</a:t>
            </a:r>
            <a:endParaRPr lang="en-US">
              <a:solidFill>
                <a:srgbClr val="FF0066"/>
              </a:solidFill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066800" y="50292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PV definition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974725" y="1484313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Geopotential Tendency Equation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6372225"/>
            <a:ext cx="2743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905000"/>
            <a:ext cx="2754313" cy="820738"/>
          </a:xfrm>
          <a:noFill/>
        </p:spPr>
      </p:pic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23653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3963988" cy="8318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1013" y="4038600"/>
            <a:ext cx="6122987" cy="16414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07088"/>
            <a:ext cx="7764463" cy="95091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The forcing for the geopotential tendency is proportional to the product of PV with the </a:t>
            </a:r>
            <a:r>
              <a:rPr lang="el-GR" sz="2400" smtClean="0">
                <a:latin typeface="Gill Sans MT" pitchFamily="34" charset="0"/>
              </a:rPr>
              <a:t>θ</a:t>
            </a:r>
            <a:r>
              <a:rPr lang="en-US" sz="2400" smtClean="0"/>
              <a:t>-derivative of        along an absolute angular momentum surface.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As Hausman et al. (2006) show, as a TC approaches the mature state, the PV and heating fields lock together in a thin, leaning hollow tower on the inner eye edge.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 -&gt; production of PV is exactly balanced by advection out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400" smtClean="0"/>
              <a:t> -&gt; no net production of PV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smtClean="0">
                <a:solidFill>
                  <a:schemeClr val="folHlink"/>
                </a:solidFill>
              </a:rPr>
              <a:t>Geopotential tendency goes to zero and intensification ceases.</a:t>
            </a:r>
            <a:endParaRPr lang="el-GR" sz="2400" b="1" smtClean="0">
              <a:solidFill>
                <a:schemeClr val="folHlink"/>
              </a:solidFill>
              <a:latin typeface="Gill Sans MT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>
              <a:solidFill>
                <a:schemeClr val="folHlink"/>
              </a:solidFill>
            </a:endParaRPr>
          </a:p>
        </p:txBody>
      </p:sp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smtClean="0">
                <a:solidFill>
                  <a:schemeClr val="folHlink"/>
                </a:solidFill>
                <a:effectLst/>
              </a:rPr>
              <a:t>Cyclogenesis Function translated: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7764463" cy="95091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16263"/>
            <a:ext cx="4651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FF0066"/>
                </a:solidFill>
              </a:rPr>
              <a:t>The inertial stability plays a crucial role in determining the storm’s response to latent heating.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Heating in the region of high inertial stability strongly localizes the warming response resulting in rapid development of the warm core.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Heating outside the RMW has almost no effect, no matter how small the Rossby radius becomes in the core.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FF0066"/>
                </a:solidFill>
              </a:rPr>
              <a:t>The development of the warm core acts as a brake on further intensification.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Diabatic heating is locked out of the region of high inertial stability.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m-surfaces slope outward and PV and heating become “locked”, shutting down PV production in the eyewall.</a:t>
            </a:r>
          </a:p>
        </p:txBody>
      </p:sp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0066"/>
                </a:solidFill>
                <a:effectLst/>
              </a:rPr>
              <a:t>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 storms aren’t </a:t>
            </a:r>
            <a:r>
              <a:rPr lang="en-US" dirty="0" err="1" smtClean="0"/>
              <a:t>barotropic</a:t>
            </a:r>
            <a:endParaRPr lang="en-US" dirty="0" smtClean="0"/>
          </a:p>
          <a:p>
            <a:r>
              <a:rPr lang="en-US" dirty="0" smtClean="0"/>
              <a:t>Real storms often have sloping </a:t>
            </a:r>
            <a:r>
              <a:rPr lang="en-US" dirty="0" err="1" smtClean="0"/>
              <a:t>eyewalls</a:t>
            </a:r>
            <a:endParaRPr lang="en-US" dirty="0" smtClean="0"/>
          </a:p>
          <a:p>
            <a:r>
              <a:rPr lang="en-US" dirty="0" smtClean="0"/>
              <a:t>Real storms don’t have a Dirac delta function of heating</a:t>
            </a:r>
          </a:p>
          <a:p>
            <a:r>
              <a:rPr lang="en-US" dirty="0" smtClean="0"/>
              <a:t>Real storms don’t always have </a:t>
            </a:r>
            <a:r>
              <a:rPr lang="en-US" dirty="0" smtClean="0"/>
              <a:t>sharply-peaked </a:t>
            </a:r>
            <a:r>
              <a:rPr lang="en-US" dirty="0" smtClean="0"/>
              <a:t>profiles of tangential wind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C3300"/>
                </a:solidFill>
              </a:rPr>
              <a:t>What IS the distribution of inertial stability in the storm?</a:t>
            </a:r>
          </a:p>
        </p:txBody>
      </p:sp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chemeClr val="accent1"/>
                </a:solidFill>
                <a:effectLst/>
              </a:rPr>
              <a:t>But what about real storms?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Real storms aren’t barotropic</a:t>
            </a:r>
          </a:p>
          <a:p>
            <a:r>
              <a:rPr lang="en-US" smtClean="0"/>
              <a:t>Real storms don’t have a Dirac delta function of heating</a:t>
            </a:r>
          </a:p>
          <a:p>
            <a:r>
              <a:rPr lang="en-US" smtClean="0"/>
              <a:t>Real storms don’t always have sharply peaked profiles of tangential wind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b="1" smtClean="0">
                <a:solidFill>
                  <a:srgbClr val="CC3300"/>
                </a:solidFill>
              </a:rPr>
              <a:t>What IS the distribution of inertial stability in the storm?</a:t>
            </a:r>
          </a:p>
        </p:txBody>
      </p:sp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chemeClr val="accent1"/>
                </a:solidFill>
                <a:effectLst/>
              </a:rPr>
              <a:t>But what about real storms?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Stop here!</a:t>
            </a:r>
          </a:p>
          <a:p>
            <a:r>
              <a:rPr lang="en-US" smtClean="0"/>
              <a:t>Or you’ll be sorry . . .</a:t>
            </a:r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0066"/>
                </a:solidFill>
                <a:effectLst/>
              </a:rPr>
              <a:t>The End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Content Placeholder 3" descr="panel_green_isoline_rh_color.eps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26013"/>
            <a:ext cx="8153400" cy="54319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Temperature Tendency at r = r</a:t>
            </a:r>
            <a:r>
              <a:rPr lang="en-US" baseline="-25000" dirty="0" smtClean="0"/>
              <a:t>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Content Placeholder 3" descr="panel_green_isoline_diff_color.eps-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446213"/>
            <a:ext cx="7391400" cy="54117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Differences between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</a:t>
            </a:r>
            <a:r>
              <a:rPr lang="en-US" dirty="0" smtClean="0"/>
              <a:t> at heating location and the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pic>
        <p:nvPicPr>
          <p:cNvPr id="63492" name="Picture 4" descr="panel_resting_cross_section_greysh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pic>
        <p:nvPicPr>
          <p:cNvPr id="64516" name="Picture 4" descr="panel_mega_heating_inside_greysh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211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pic>
        <p:nvPicPr>
          <p:cNvPr id="65540" name="Picture 4" descr="panel_mega_heating_outside_greysh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211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Consider a barotropic vortex (</a:t>
            </a:r>
            <a:r>
              <a:rPr lang="en-US" i="1" smtClean="0"/>
              <a:t>B</a:t>
            </a:r>
            <a:r>
              <a:rPr lang="en-US" smtClean="0"/>
              <a:t> = 0)</a:t>
            </a:r>
          </a:p>
          <a:p>
            <a:r>
              <a:rPr lang="en-US" smtClean="0"/>
              <a:t>Constant static stability, </a:t>
            </a:r>
          </a:p>
          <a:p>
            <a:r>
              <a:rPr lang="en-US" smtClean="0"/>
              <a:t>Piecewise-constant inertial stability:</a:t>
            </a:r>
          </a:p>
          <a:p>
            <a:endParaRPr lang="en-US" smtClean="0"/>
          </a:p>
          <a:p>
            <a:r>
              <a:rPr lang="en-US" smtClean="0"/>
              <a:t>S-E equation becomes:</a:t>
            </a:r>
          </a:p>
          <a:p>
            <a:endParaRPr lang="en-US" smtClean="0"/>
          </a:p>
          <a:p>
            <a:r>
              <a:rPr lang="en-US" smtClean="0"/>
              <a:t>Geopotential tendency equation becomes: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Simplifications to allow analytic solution</a:t>
            </a:r>
            <a:endParaRPr lang="en-US" dirty="0"/>
          </a:p>
        </p:txBody>
      </p:sp>
      <p:graphicFrame>
        <p:nvGraphicFramePr>
          <p:cNvPr id="67588" name="Object 3"/>
          <p:cNvGraphicFramePr>
            <a:graphicFrameLocks noChangeAspect="1"/>
          </p:cNvGraphicFramePr>
          <p:nvPr/>
        </p:nvGraphicFramePr>
        <p:xfrm>
          <a:off x="5257800" y="1981200"/>
          <a:ext cx="1828800" cy="658813"/>
        </p:xfrm>
        <a:graphic>
          <a:graphicData uri="http://schemas.openxmlformats.org/presentationml/2006/ole">
            <p:oleObj spid="_x0000_s67588" name="Equation" r:id="rId3" imgW="634680" imgH="228600" progId="Equation.3">
              <p:embed/>
            </p:oleObj>
          </a:graphicData>
        </a:graphic>
      </p:graphicFrame>
      <p:pic>
        <p:nvPicPr>
          <p:cNvPr id="6758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76600"/>
            <a:ext cx="1828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276600"/>
            <a:ext cx="553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343400"/>
            <a:ext cx="5562600" cy="774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638800"/>
            <a:ext cx="6881813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en-US" smtClean="0"/>
              <a:t>Assume diabatic heating and streamfunction have separable forms: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Where</a:t>
            </a:r>
          </a:p>
          <a:p>
            <a:endParaRPr lang="en-US" smtClean="0"/>
          </a:p>
          <a:p>
            <a:r>
              <a:rPr lang="en-US" smtClean="0"/>
              <a:t>The S-E equation reduces to the ODE: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Separating vertical and radial structure for S-E equation</a:t>
            </a:r>
            <a:endParaRPr lang="en-US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90800"/>
            <a:ext cx="3990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12420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343400"/>
            <a:ext cx="3905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486400"/>
            <a:ext cx="4467225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6324600"/>
            <a:ext cx="3829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5102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Similarly, the temperature and geopotential tendencies have separable forms: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The geopotential tendency equation reduces to the ODE: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These solutions have the integral property: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Integrated local temperature change is equal to integrated diabatic heating.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Separating vertical and radial structure for geopotential tendency equation</a:t>
            </a:r>
            <a:endParaRPr lang="en-US" sz="3600" dirty="0"/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138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09800"/>
            <a:ext cx="18954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819400"/>
            <a:ext cx="45243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886200"/>
            <a:ext cx="3124200" cy="88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68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486400"/>
            <a:ext cx="4324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IMG_9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47800"/>
            <a:ext cx="2590800" cy="736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solution using Green function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3829050" cy="78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5095875" cy="800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3276600" y="1676400"/>
            <a:ext cx="407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</a:rPr>
              <a:t>has a solution which can be written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0400"/>
            <a:ext cx="691356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where the Green function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r</a:t>
            </a:r>
            <a:r>
              <a:rPr lang="en-US" i="1" baseline="-25000" dirty="0"/>
              <a:t>h</a:t>
            </a:r>
            <a:r>
              <a:rPr lang="en-US" dirty="0"/>
              <a:t>) satisfies the differential equation: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95800"/>
            <a:ext cx="6323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</a:t>
            </a:r>
            <a:r>
              <a:rPr lang="en-US" dirty="0">
                <a:latin typeface="Century Gothic"/>
                <a:cs typeface="+mn-cs"/>
              </a:rPr>
              <a:t></a:t>
            </a:r>
            <a:r>
              <a:rPr lang="en-US" i="1" dirty="0">
                <a:latin typeface="Century Gothic"/>
                <a:cs typeface="+mn-cs"/>
              </a:rPr>
              <a:t>(r – r</a:t>
            </a:r>
            <a:r>
              <a:rPr lang="en-US" i="1" baseline="-25000" dirty="0">
                <a:latin typeface="Century Gothic"/>
                <a:cs typeface="+mn-cs"/>
              </a:rPr>
              <a:t>h</a:t>
            </a:r>
            <a:r>
              <a:rPr lang="en-US" dirty="0">
                <a:latin typeface="Century Gothic"/>
                <a:cs typeface="+mn-cs"/>
              </a:rPr>
              <a:t>) </a:t>
            </a:r>
            <a:r>
              <a:rPr lang="en-US" dirty="0">
                <a:latin typeface="+mj-lt"/>
                <a:cs typeface="+mn-cs"/>
              </a:rPr>
              <a:t>denotes the Dirac delta function localized at </a:t>
            </a:r>
            <a:r>
              <a:rPr lang="en-US" i="1" dirty="0">
                <a:latin typeface="+mj-lt"/>
                <a:cs typeface="+mn-cs"/>
              </a:rPr>
              <a:t>r = r</a:t>
            </a:r>
            <a:r>
              <a:rPr lang="en-US" i="1" baseline="-25000" dirty="0">
                <a:latin typeface="+mj-lt"/>
                <a:cs typeface="+mn-cs"/>
              </a:rPr>
              <a:t>h</a:t>
            </a:r>
            <a:endParaRPr lang="en-US" i="1" baseline="-25000" dirty="0"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76800"/>
            <a:ext cx="81057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,</a:t>
            </a:r>
            <a:r>
              <a:rPr lang="en-US" i="1" dirty="0"/>
              <a:t>r</a:t>
            </a:r>
            <a:r>
              <a:rPr lang="en-US" i="1" baseline="-25000" dirty="0"/>
              <a:t>h</a:t>
            </a:r>
            <a:r>
              <a:rPr lang="en-US" dirty="0"/>
              <a:t>) gives the radial distribution of temperature tendency when the diabatic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heating is confined to a very narrow region at r </a:t>
            </a:r>
            <a:r>
              <a:rPr lang="en-US" i="1" dirty="0"/>
              <a:t>= r</a:t>
            </a:r>
            <a:r>
              <a:rPr lang="en-US" i="1" baseline="-25000" dirty="0"/>
              <a:t>h.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6773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It can be solved analytically only if </a:t>
            </a:r>
            <a:r>
              <a:rPr lang="el-GR" dirty="0">
                <a:latin typeface="+mj-lt"/>
                <a:cs typeface="+mn-cs"/>
              </a:rPr>
              <a:t>μ</a:t>
            </a:r>
            <a:r>
              <a:rPr lang="en-US" dirty="0">
                <a:latin typeface="+mj-lt"/>
                <a:cs typeface="+mn-cs"/>
              </a:rPr>
              <a:t>(r) takes some simple form.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934075"/>
            <a:ext cx="8763000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We consider two cases: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a)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constant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(resting atmosphere)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b)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piecewise constant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(high inertial stability in core, weak in outer regions)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smtClean="0">
                <a:solidFill>
                  <a:srgbClr val="FF0000"/>
                </a:solidFill>
              </a:rPr>
              <a:t>When diabatic heating lies inside the radius of maximum wind, the response to the heating becomes very localized</a:t>
            </a:r>
          </a:p>
          <a:p>
            <a:pPr>
              <a:lnSpc>
                <a:spcPct val="90000"/>
              </a:lnSpc>
            </a:pPr>
            <a:r>
              <a:rPr lang="en-US" sz="2700" b="1" smtClean="0">
                <a:solidFill>
                  <a:srgbClr val="FF0000"/>
                </a:solidFill>
              </a:rPr>
              <a:t>Reduced Rossby Radius and geometry both play a role in focusing the heating</a:t>
            </a:r>
          </a:p>
          <a:p>
            <a:pPr>
              <a:lnSpc>
                <a:spcPct val="90000"/>
              </a:lnSpc>
            </a:pPr>
            <a:r>
              <a:rPr lang="en-US" sz="2700" b="1" smtClean="0">
                <a:solidFill>
                  <a:srgbClr val="FF0000"/>
                </a:solidFill>
              </a:rPr>
              <a:t>Rapid development of the warm core results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solidFill>
                  <a:srgbClr val="000000"/>
                </a:solidFill>
              </a:rPr>
              <a:t>Do observations and/or full physics models support this premise?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solidFill>
                  <a:srgbClr val="000000"/>
                </a:solidFill>
              </a:rPr>
              <a:t>Next we plan to use a multigrid solver to compare the analytic results with more realistic vortices (spatially-varying </a:t>
            </a:r>
            <a:r>
              <a:rPr lang="en-US" sz="2700" i="1" smtClean="0">
                <a:solidFill>
                  <a:srgbClr val="000000"/>
                </a:solidFill>
              </a:rPr>
              <a:t>A</a:t>
            </a:r>
            <a:r>
              <a:rPr lang="en-US" sz="2700" smtClean="0">
                <a:solidFill>
                  <a:srgbClr val="000000"/>
                </a:solidFill>
              </a:rPr>
              <a:t> and nonzero </a:t>
            </a:r>
            <a:r>
              <a:rPr lang="en-US" sz="2700" i="1" smtClean="0">
                <a:solidFill>
                  <a:srgbClr val="000000"/>
                </a:solidFill>
              </a:rPr>
              <a:t>B</a:t>
            </a:r>
            <a:r>
              <a:rPr lang="en-US" sz="2700" smtClean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Major 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smtClean="0">
                <a:solidFill>
                  <a:srgbClr val="000000"/>
                </a:solidFill>
              </a:rPr>
              <a:t>Warm core structure causes baroclinicity to become very large -&gt; frontogenesis</a:t>
            </a:r>
          </a:p>
          <a:p>
            <a:pPr>
              <a:lnSpc>
                <a:spcPct val="80000"/>
              </a:lnSpc>
            </a:pPr>
            <a:r>
              <a:rPr lang="en-US" sz="2700" smtClean="0">
                <a:solidFill>
                  <a:srgbClr val="000000"/>
                </a:solidFill>
              </a:rPr>
              <a:t>From a PV perspective, the warm core causes </a:t>
            </a:r>
            <a:r>
              <a:rPr lang="el-GR" sz="2700" smtClean="0">
                <a:solidFill>
                  <a:srgbClr val="000000"/>
                </a:solidFill>
                <a:latin typeface="Century Gothic" pitchFamily="34" charset="0"/>
              </a:rPr>
              <a:t>Θ</a:t>
            </a:r>
            <a:r>
              <a:rPr lang="en-US" sz="270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700" smtClean="0">
                <a:solidFill>
                  <a:srgbClr val="000000"/>
                </a:solidFill>
              </a:rPr>
              <a:t>surfaces to align with </a:t>
            </a:r>
            <a:r>
              <a:rPr lang="en-US" sz="2700" i="1" smtClean="0">
                <a:solidFill>
                  <a:srgbClr val="000000"/>
                </a:solidFill>
              </a:rPr>
              <a:t>M</a:t>
            </a:r>
            <a:r>
              <a:rPr lang="en-US" sz="2700" smtClean="0">
                <a:solidFill>
                  <a:srgbClr val="000000"/>
                </a:solidFill>
              </a:rPr>
              <a:t> surfaces</a:t>
            </a:r>
          </a:p>
          <a:p>
            <a:pPr>
              <a:lnSpc>
                <a:spcPct val="80000"/>
              </a:lnSpc>
            </a:pPr>
            <a:r>
              <a:rPr lang="en-US" sz="2700" smtClean="0">
                <a:solidFill>
                  <a:srgbClr val="000000"/>
                </a:solidFill>
              </a:rPr>
              <a:t>Diabatic PV production matches net advection out</a:t>
            </a:r>
          </a:p>
          <a:p>
            <a:pPr>
              <a:lnSpc>
                <a:spcPct val="80000"/>
              </a:lnSpc>
            </a:pPr>
            <a:r>
              <a:rPr lang="en-US" sz="2700" smtClean="0">
                <a:solidFill>
                  <a:srgbClr val="000000"/>
                </a:solidFill>
              </a:rPr>
              <a:t>Cyclogenisis function vanishes everywhere -&gt; </a:t>
            </a:r>
            <a:r>
              <a:rPr lang="en-US" sz="2700" b="1" smtClean="0">
                <a:solidFill>
                  <a:srgbClr val="FF0000"/>
                </a:solidFill>
              </a:rPr>
              <a:t>storm reaches a steady state</a:t>
            </a:r>
          </a:p>
          <a:p>
            <a:pPr>
              <a:lnSpc>
                <a:spcPct val="80000"/>
              </a:lnSpc>
            </a:pPr>
            <a:r>
              <a:rPr lang="en-US" sz="2700" smtClean="0">
                <a:solidFill>
                  <a:srgbClr val="000000"/>
                </a:solidFill>
              </a:rPr>
              <a:t>Warm core ultimately stabilizes the storm by removing the diabatic heating from the region of high inertial stability and shutting down PV growth in the eyewall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happens in real storms?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Goal: calculate inertial stability and temperature tendencies, relate to warm core development </a:t>
            </a:r>
          </a:p>
          <a:p>
            <a:r>
              <a:rPr lang="en-US" dirty="0" smtClean="0"/>
              <a:t>Willoughby-</a:t>
            </a:r>
            <a:r>
              <a:rPr lang="en-US" dirty="0" err="1" smtClean="0"/>
              <a:t>Rahn</a:t>
            </a:r>
            <a:r>
              <a:rPr lang="en-US" dirty="0" smtClean="0"/>
              <a:t> flight level dataset (1977-2001) </a:t>
            </a:r>
          </a:p>
          <a:p>
            <a:r>
              <a:rPr lang="en-US" dirty="0" smtClean="0"/>
              <a:t>My research focus is on more recent storms</a:t>
            </a:r>
          </a:p>
          <a:p>
            <a:pPr lvl="1"/>
            <a:r>
              <a:rPr lang="en-US" dirty="0" smtClean="0"/>
              <a:t>Microwave satellite data</a:t>
            </a:r>
          </a:p>
          <a:p>
            <a:pPr lvl="1"/>
            <a:r>
              <a:rPr lang="en-US" dirty="0" smtClean="0"/>
              <a:t>GPS </a:t>
            </a:r>
            <a:r>
              <a:rPr lang="en-US" dirty="0" err="1" smtClean="0"/>
              <a:t>dropwindsondes</a:t>
            </a:r>
            <a:endParaRPr lang="en-US" dirty="0" smtClean="0"/>
          </a:p>
          <a:p>
            <a:pPr lvl="1"/>
            <a:r>
              <a:rPr lang="en-US" dirty="0" smtClean="0"/>
              <a:t>CIRA GOES IR satellite archive</a:t>
            </a:r>
          </a:p>
          <a:p>
            <a:pPr lvl="1"/>
            <a:r>
              <a:rPr lang="en-US" dirty="0" smtClean="0"/>
              <a:t>SFMR</a:t>
            </a:r>
          </a:p>
          <a:p>
            <a:pPr lvl="1"/>
            <a:r>
              <a:rPr lang="en-US" dirty="0" err="1" smtClean="0"/>
              <a:t>QuikSCAT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Observational component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12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Data issues</a:t>
            </a:r>
          </a:p>
          <a:p>
            <a:pPr lvl="1"/>
            <a:r>
              <a:rPr lang="en-US" dirty="0" smtClean="0"/>
              <a:t>HRD raw flight level data come in variety of formats</a:t>
            </a:r>
          </a:p>
          <a:p>
            <a:pPr lvl="2"/>
            <a:r>
              <a:rPr lang="en-US" dirty="0" smtClean="0"/>
              <a:t>Several USAFR ASCII formats (mostly 10-sec, some 1-sec)</a:t>
            </a:r>
          </a:p>
          <a:p>
            <a:pPr lvl="2"/>
            <a:r>
              <a:rPr lang="en-US" dirty="0" smtClean="0"/>
              <a:t>Older </a:t>
            </a:r>
            <a:r>
              <a:rPr lang="en-US" dirty="0" smtClean="0"/>
              <a:t>data at 1-minute time </a:t>
            </a:r>
            <a:r>
              <a:rPr lang="en-US" dirty="0" smtClean="0"/>
              <a:t>resolution on HRD web site – have to ask to get higher time resolution</a:t>
            </a:r>
            <a:endParaRPr lang="en-US" dirty="0" smtClean="0"/>
          </a:p>
          <a:p>
            <a:pPr lvl="2"/>
            <a:r>
              <a:rPr lang="en-US" dirty="0" smtClean="0"/>
              <a:t>standard tape format (binary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NOAA  ASCII listings (1-sec and 10-sec)</a:t>
            </a:r>
          </a:p>
          <a:p>
            <a:pPr lvl="2"/>
            <a:r>
              <a:rPr lang="en-US" dirty="0" smtClean="0"/>
              <a:t>Newer NOAA data in </a:t>
            </a:r>
            <a:r>
              <a:rPr lang="en-US" dirty="0" err="1" smtClean="0"/>
              <a:t>netCDF</a:t>
            </a:r>
            <a:r>
              <a:rPr lang="en-US" dirty="0" smtClean="0"/>
              <a:t> format with its own share of problems (no vetting of variables, variables change names from year to year and file to file)</a:t>
            </a:r>
          </a:p>
          <a:p>
            <a:pPr lvl="1"/>
            <a:r>
              <a:rPr lang="en-US" dirty="0" smtClean="0"/>
              <a:t>Raw flight level data are in earth-relative coordinates (Lat/Lon)</a:t>
            </a:r>
          </a:p>
          <a:p>
            <a:pPr lvl="2"/>
            <a:r>
              <a:rPr lang="en-US" dirty="0" smtClean="0"/>
              <a:t>NOT translated to moving storm center</a:t>
            </a:r>
          </a:p>
          <a:p>
            <a:pPr lvl="2"/>
            <a:r>
              <a:rPr lang="en-US" dirty="0" smtClean="0"/>
              <a:t>Winds not decomposed into tangential and radial components</a:t>
            </a:r>
          </a:p>
          <a:p>
            <a:pPr lvl="1"/>
            <a:r>
              <a:rPr lang="en-US" dirty="0" smtClean="0"/>
              <a:t>No separation of “useful” flight legs from all the other stuff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Famous last words: “All I </a:t>
            </a:r>
            <a:r>
              <a:rPr lang="en-US" sz="3100" dirty="0" smtClean="0">
                <a:solidFill>
                  <a:srgbClr val="FF0000"/>
                </a:solidFill>
              </a:rPr>
              <a:t>want are </a:t>
            </a:r>
            <a:r>
              <a:rPr lang="en-US" sz="3100" dirty="0" smtClean="0">
                <a:solidFill>
                  <a:srgbClr val="FF0000"/>
                </a:solidFill>
              </a:rPr>
              <a:t>some radial profiles of tangential wind and temperature . . .”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Raw flight level data used to calculate dynamic center of storm – a track is produced and fit to these center using </a:t>
            </a:r>
            <a:r>
              <a:rPr lang="en-US" dirty="0" err="1" smtClean="0"/>
              <a:t>Ooyama’s</a:t>
            </a:r>
            <a:r>
              <a:rPr lang="en-US" dirty="0" smtClean="0"/>
              <a:t> beta </a:t>
            </a:r>
            <a:r>
              <a:rPr lang="en-US" dirty="0" err="1" smtClean="0"/>
              <a:t>splines</a:t>
            </a:r>
            <a:endParaRPr lang="en-US" dirty="0" smtClean="0"/>
          </a:p>
          <a:p>
            <a:pPr lvl="1"/>
            <a:r>
              <a:rPr lang="en-US" dirty="0" smtClean="0"/>
              <a:t>Willoughby</a:t>
            </a:r>
            <a:r>
              <a:rPr lang="en-US" dirty="0" smtClean="0"/>
              <a:t>, H.E., and M. B. </a:t>
            </a:r>
            <a:r>
              <a:rPr lang="en-US" dirty="0" err="1" smtClean="0"/>
              <a:t>Chelmow</a:t>
            </a:r>
            <a:r>
              <a:rPr lang="en-US" dirty="0" smtClean="0"/>
              <a:t>, 1982, "Objective determination of hurricane tracks from aircraft observations", </a:t>
            </a:r>
            <a:r>
              <a:rPr lang="en-US" i="1" dirty="0" smtClean="0"/>
              <a:t>Mon. </a:t>
            </a:r>
            <a:r>
              <a:rPr lang="en-US" i="1" dirty="0" err="1" smtClean="0"/>
              <a:t>Wea</a:t>
            </a:r>
            <a:r>
              <a:rPr lang="en-US" i="1" dirty="0" smtClean="0"/>
              <a:t>. Rev.</a:t>
            </a:r>
            <a:r>
              <a:rPr lang="en-US" dirty="0" smtClean="0"/>
              <a:t>, </a:t>
            </a:r>
            <a:r>
              <a:rPr lang="en-US" b="1" dirty="0" smtClean="0"/>
              <a:t>110</a:t>
            </a:r>
            <a:r>
              <a:rPr lang="en-US" dirty="0" smtClean="0"/>
              <a:t>, p.1298-1305.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Winds are translated to the moving storm center, decomposed into radial and tangential components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the Willoughby-</a:t>
            </a:r>
            <a:r>
              <a:rPr lang="en-US" dirty="0" err="1" smtClean="0"/>
              <a:t>Rahn</a:t>
            </a:r>
            <a:r>
              <a:rPr lang="en-US" dirty="0" smtClean="0"/>
              <a:t> dataset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5638800" cy="6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0" y="6211669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Willoughby and </a:t>
            </a:r>
            <a:r>
              <a:rPr lang="en-US" dirty="0" err="1" smtClean="0"/>
              <a:t>Chelmow</a:t>
            </a:r>
            <a:endParaRPr lang="en-US" dirty="0" smtClean="0"/>
          </a:p>
          <a:p>
            <a:r>
              <a:rPr lang="en-US" dirty="0" smtClean="0"/>
              <a:t>1982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2676</TotalTime>
  <Words>2583</Words>
  <Application>Microsoft Office PowerPoint</Application>
  <PresentationFormat>On-screen Show (4:3)</PresentationFormat>
  <Paragraphs>311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Gill Sans MT</vt:lpstr>
      <vt:lpstr>Arial</vt:lpstr>
      <vt:lpstr>Wingdings 2</vt:lpstr>
      <vt:lpstr>Calibri</vt:lpstr>
      <vt:lpstr>맑은 고딕</vt:lpstr>
      <vt:lpstr>Century Gothic</vt:lpstr>
      <vt:lpstr>Mountain</vt:lpstr>
      <vt:lpstr>Equation</vt:lpstr>
      <vt:lpstr>An Extended Flight Level Dataset</vt:lpstr>
      <vt:lpstr>What in the world was I thinking?</vt:lpstr>
      <vt:lpstr>Summary of Work with Geopotential Tendency Equation</vt:lpstr>
      <vt:lpstr>But what about real storms?</vt:lpstr>
      <vt:lpstr>Slide 5</vt:lpstr>
      <vt:lpstr>Observational component</vt:lpstr>
      <vt:lpstr>Famous last words: “All I want are some radial profiles of tangential wind and temperature . . .” </vt:lpstr>
      <vt:lpstr>Features of the Willoughby-Rahn dataset</vt:lpstr>
      <vt:lpstr>Slide 9</vt:lpstr>
      <vt:lpstr>Slide 10</vt:lpstr>
      <vt:lpstr>Epiphany</vt:lpstr>
      <vt:lpstr>Skisondes!</vt:lpstr>
      <vt:lpstr>Birth of a “side” project</vt:lpstr>
      <vt:lpstr>Modern code and improved output format</vt:lpstr>
      <vt:lpstr>More incremental data processing</vt:lpstr>
      <vt:lpstr>Enhanced, extended dataset (v2.0)</vt:lpstr>
      <vt:lpstr>Speculative Timeline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Goals beyond the dataset</vt:lpstr>
      <vt:lpstr>Comments/Feedback</vt:lpstr>
      <vt:lpstr>The End</vt:lpstr>
      <vt:lpstr>Goals</vt:lpstr>
      <vt:lpstr>Balanced Vortex Model</vt:lpstr>
      <vt:lpstr>Slide 31</vt:lpstr>
      <vt:lpstr>Slide 32</vt:lpstr>
      <vt:lpstr>Simplifications to allow analytic solution</vt:lpstr>
      <vt:lpstr>Does local temperature change occur in region of diabatic heating or get spread over larger area? </vt:lpstr>
      <vt:lpstr>Temperature Tendency at r = 0</vt:lpstr>
      <vt:lpstr>The Cyclogensis Function</vt:lpstr>
      <vt:lpstr>Slide 37</vt:lpstr>
      <vt:lpstr>Cyclogenesis Function translated:</vt:lpstr>
      <vt:lpstr>Summary</vt:lpstr>
      <vt:lpstr>But what about real storms?</vt:lpstr>
      <vt:lpstr>The End</vt:lpstr>
      <vt:lpstr>Temperature Tendency at r = rh</vt:lpstr>
      <vt:lpstr>Differences between Tt at heating location and the center</vt:lpstr>
      <vt:lpstr>Slide 44</vt:lpstr>
      <vt:lpstr>Slide 45</vt:lpstr>
      <vt:lpstr>Slide 46</vt:lpstr>
      <vt:lpstr>Simplifications to allow analytic solution</vt:lpstr>
      <vt:lpstr>Separating vertical and radial structure for S-E equation</vt:lpstr>
      <vt:lpstr>Separating vertical and radial structure for geopotential tendency equation</vt:lpstr>
      <vt:lpstr>General solution using Green function</vt:lpstr>
      <vt:lpstr>Major conclusion</vt:lpstr>
      <vt:lpstr>What happens in real storms?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Development of the Tropical Cyclone Warm Core</dc:title>
  <dc:creator>Jonathan Vigh</dc:creator>
  <cp:lastModifiedBy>Jonathan Vigh</cp:lastModifiedBy>
  <cp:revision>320</cp:revision>
  <dcterms:created xsi:type="dcterms:W3CDTF">2006-08-16T00:00:00Z</dcterms:created>
  <dcterms:modified xsi:type="dcterms:W3CDTF">2008-08-26T14:23:11Z</dcterms:modified>
</cp:coreProperties>
</file>