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28"/>
  </p:notesMasterIdLst>
  <p:handoutMasterIdLst>
    <p:handoutMasterId r:id="rId29"/>
  </p:handoutMasterIdLst>
  <p:sldIdLst>
    <p:sldId id="256" r:id="rId2"/>
    <p:sldId id="363" r:id="rId3"/>
    <p:sldId id="341" r:id="rId4"/>
    <p:sldId id="370" r:id="rId5"/>
    <p:sldId id="365" r:id="rId6"/>
    <p:sldId id="376" r:id="rId7"/>
    <p:sldId id="375" r:id="rId8"/>
    <p:sldId id="371" r:id="rId9"/>
    <p:sldId id="391" r:id="rId10"/>
    <p:sldId id="378" r:id="rId11"/>
    <p:sldId id="368" r:id="rId12"/>
    <p:sldId id="377" r:id="rId13"/>
    <p:sldId id="381" r:id="rId14"/>
    <p:sldId id="379" r:id="rId15"/>
    <p:sldId id="380" r:id="rId16"/>
    <p:sldId id="382" r:id="rId17"/>
    <p:sldId id="384" r:id="rId18"/>
    <p:sldId id="386" r:id="rId19"/>
    <p:sldId id="383" r:id="rId20"/>
    <p:sldId id="385" r:id="rId21"/>
    <p:sldId id="389" r:id="rId22"/>
    <p:sldId id="388" r:id="rId23"/>
    <p:sldId id="390" r:id="rId24"/>
    <p:sldId id="348" r:id="rId25"/>
    <p:sldId id="387" r:id="rId26"/>
    <p:sldId id="28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B05E0"/>
    <a:srgbClr val="0000CC"/>
    <a:srgbClr val="0066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898" autoAdjust="0"/>
  </p:normalViewPr>
  <p:slideViewPr>
    <p:cSldViewPr>
      <p:cViewPr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113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00B2EC9-E641-44D0-ADE3-13388B7C7B41}" type="datetimeFigureOut">
              <a:rPr lang="en-US"/>
              <a:pPr>
                <a:defRPr/>
              </a:pPr>
              <a:t>8/26/2009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1EC4CD8-3E18-4619-AEDE-DD2F9829F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93AA3-2991-43A5-80C9-AB7206793BD8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462EA-B672-4D55-9BDF-07FEEFC13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462EA-B672-4D55-9BDF-07FEEFC13B6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E8D857-61EA-4A2C-8854-DF60171BCCC8}" type="datetimeFigureOut">
              <a:rPr lang="en-US" smtClean="0"/>
              <a:pPr>
                <a:defRPr/>
              </a:pPr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60F34-FE36-43CA-8663-CD010F36A7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EFD18D-E2A4-4BE2-92CC-E5F633F6F31A}" type="datetimeFigureOut">
              <a:rPr lang="en-US" smtClean="0"/>
              <a:pPr>
                <a:defRPr/>
              </a:pPr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602E9-560F-45A8-9C2D-AF46D442E9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EB070C-3FA6-4192-BF61-A38EEF73381E}" type="datetimeFigureOut">
              <a:rPr lang="en-US" smtClean="0"/>
              <a:pPr>
                <a:defRPr/>
              </a:pPr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4E7DE-AFA1-44E6-90F8-19360DE511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A5EC17-433D-4F3A-864B-010A75A2D804}" type="datetimeFigureOut">
              <a:rPr lang="en-US" smtClean="0"/>
              <a:pPr>
                <a:defRPr/>
              </a:pPr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A636F-14C8-4B15-81DE-FE82040A7E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96E5D-A128-4083-992B-AE088AFA6939}" type="datetimeFigureOut">
              <a:rPr lang="en-US" smtClean="0"/>
              <a:pPr>
                <a:defRPr/>
              </a:pPr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DD0C3-784D-408B-AF3F-118595D1E0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5079E-AE33-4263-B8E8-F972B3988388}" type="datetimeFigureOut">
              <a:rPr lang="en-US" smtClean="0"/>
              <a:pPr>
                <a:defRPr/>
              </a:pPr>
              <a:t>8/26/2009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D0703-A93A-4AE0-A45C-AD27BC906D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5855A-3FCB-410F-96AB-9165C57E5BCD}" type="datetimeFigureOut">
              <a:rPr lang="en-US" smtClean="0"/>
              <a:pPr>
                <a:defRPr/>
              </a:pPr>
              <a:t>8/26/2009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8A729-1514-4CCC-854D-33AE159CF0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9E876-04D3-46A4-A11D-F50CB86A6DE7}" type="datetimeFigureOut">
              <a:rPr lang="en-US" smtClean="0"/>
              <a:pPr>
                <a:defRPr/>
              </a:pPr>
              <a:t>8/26/2009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83AE0-B88D-43CC-8160-49F178EF2D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E9E30-81D5-418B-AAD9-AE893911EB24}" type="datetimeFigureOut">
              <a:rPr lang="en-US" smtClean="0"/>
              <a:pPr>
                <a:defRPr/>
              </a:pPr>
              <a:t>8/26/2009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395FB-8F3A-49C3-B1B1-8A858991C3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4417C-3435-4EC8-8687-584693EA16F0}" type="datetimeFigureOut">
              <a:rPr lang="en-US" smtClean="0"/>
              <a:pPr>
                <a:defRPr/>
              </a:pPr>
              <a:t>8/26/2009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74A90-6CE0-4E00-8981-97FEC68DCB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C1630-0EF5-4EEB-9360-52E7B335E56C}" type="datetimeFigureOut">
              <a:rPr lang="en-US" smtClean="0"/>
              <a:pPr>
                <a:defRPr/>
              </a:pPr>
              <a:t>8/26/2009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7B528-FD55-42F1-8B29-D295D6A361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26E987-85FA-487D-BFA6-6811D2026B0A}" type="datetimeFigureOut">
              <a:rPr lang="en-US" smtClean="0"/>
              <a:pPr>
                <a:defRPr/>
              </a:pPr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87C4E7-B2D3-4861-B058-E0448C031E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Eye Formation </a:t>
            </a:r>
            <a:r>
              <a:rPr lang="en-US" dirty="0" smtClean="0">
                <a:solidFill>
                  <a:srgbClr val="92D050"/>
                </a:solidFill>
              </a:rPr>
              <a:t>and</a:t>
            </a:r>
            <a:r>
              <a:rPr lang="en-US" dirty="0" smtClean="0">
                <a:solidFill>
                  <a:srgbClr val="EB05E0"/>
                </a:solidFill>
              </a:rPr>
              <a:t> </a:t>
            </a:r>
            <a:r>
              <a:rPr lang="en-US" dirty="0" smtClean="0">
                <a:solidFill>
                  <a:srgbClr val="FF0066"/>
                </a:solidFill>
              </a:rPr>
              <a:t>Warm Rings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3886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Jonathan L. Vigh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Colorado State University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C000"/>
                </a:solidFill>
              </a:rPr>
              <a:t> 3:55 PM    Wednesday   August 26, 2009</a:t>
            </a: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C000"/>
                </a:solidFill>
              </a:rPr>
              <a:t>Joint Informal NCAR-MMM/CSU/CIRA Hurricane Symposium</a:t>
            </a: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C000"/>
                </a:solidFill>
              </a:rPr>
              <a:t>NASA/TCSP Grant NNG06GA54G and 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FFC000"/>
                </a:solidFill>
              </a:rPr>
              <a:t>NSF Grant ATM-0332197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Wind Trend Methodology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Reduce flight level winds to surface equivalents using Franklin et al. (2003)</a:t>
            </a:r>
          </a:p>
          <a:p>
            <a:r>
              <a:rPr lang="en-US" dirty="0" smtClean="0"/>
              <a:t>Select upper bound points by excluding all wind maxima which are relatively weaker than surrounding points </a:t>
            </a:r>
          </a:p>
          <a:p>
            <a:r>
              <a:rPr lang="en-US" dirty="0" smtClean="0"/>
              <a:t>Linearly interpolate the upper bound points to reference points for each 6-h period from 72-h before to 72-h after eye formation</a:t>
            </a:r>
          </a:p>
          <a:p>
            <a:r>
              <a:rPr lang="en-US" dirty="0" smtClean="0"/>
              <a:t>Compute actual trends for each 6-h period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68943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76800" y="457200"/>
            <a:ext cx="304800" cy="6248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0"/>
            <a:ext cx="766526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4800600"/>
            <a:ext cx="2667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Summary of actual trends</a:t>
            </a:r>
            <a:endParaRPr lang="en-US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57800"/>
            <a:ext cx="883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 flipV="1">
            <a:off x="457200" y="1143001"/>
            <a:ext cx="8229600" cy="4572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00"/>
            <a:ext cx="885406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648200" y="6248400"/>
            <a:ext cx="228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1600" y="228600"/>
            <a:ext cx="304800" cy="434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EB05E0"/>
                </a:solidFill>
              </a:rPr>
              <a:t>Warm Rings</a:t>
            </a:r>
            <a:endParaRPr lang="en-US" dirty="0">
              <a:solidFill>
                <a:srgbClr val="EB05E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6386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96756" y="0"/>
            <a:ext cx="43472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B05E0"/>
                </a:solidFill>
              </a:rPr>
              <a:t>Warm Ring Criteria</a:t>
            </a:r>
            <a:endParaRPr lang="en-US" dirty="0">
              <a:solidFill>
                <a:srgbClr val="EB05E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Aircraft must report a supplementary maximum flight level temperature more than 5 n mi from the flight level center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supplementary maximum temperature must be at least 2◦C greater than the maximum temperature reported within 5 n mi of the center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radius of the supplementary maximum temperature report must not exceed the eye radius by more than 3 n mi (it is permitted to be up to 3 n mi within the eye wall</a:t>
            </a:r>
            <a:r>
              <a:rPr lang="en-US" dirty="0" smtClean="0"/>
              <a:t>).</a:t>
            </a:r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610600" cy="54160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6127694"/>
            <a:ext cx="8686801" cy="73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724400" y="533400"/>
            <a:ext cx="685800" cy="6324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6553200"/>
            <a:ext cx="762000" cy="152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B05E0"/>
                </a:solidFill>
              </a:rPr>
              <a:t>Warm Ring Statistics</a:t>
            </a:r>
            <a:endParaRPr lang="en-US" dirty="0">
              <a:solidFill>
                <a:srgbClr val="EB05E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615 candidate warm ring cases out of 4969 unique fixes in the dataset:  12.4 % of the total.</a:t>
            </a:r>
          </a:p>
          <a:p>
            <a:pPr>
              <a:buNone/>
            </a:pPr>
            <a:r>
              <a:rPr lang="en-US" dirty="0" smtClean="0"/>
              <a:t>139 met the qualification for warm rings without the radius check, or  2.8 % of the total.</a:t>
            </a:r>
          </a:p>
          <a:p>
            <a:pPr>
              <a:buNone/>
            </a:pPr>
            <a:r>
              <a:rPr lang="en-US" dirty="0" smtClean="0"/>
              <a:t>110 were qualified warm rings with the radius check, 2.2 % of the total.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Barotropic</a:t>
            </a:r>
            <a:r>
              <a:rPr lang="en-US" dirty="0" smtClean="0"/>
              <a:t> calculation of Schubert et al. (2007) suggests that when the dynamical eye size (eye radius  /  minimum </a:t>
            </a:r>
            <a:r>
              <a:rPr lang="en-US" dirty="0" err="1" smtClean="0"/>
              <a:t>Rossby</a:t>
            </a:r>
            <a:r>
              <a:rPr lang="en-US" dirty="0" smtClean="0"/>
              <a:t> radius of deformation) is greater than 1.8, the subsidence near the eye wall will be twice as great as at the center.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439 cases had dynamically-large eyes (&gt;1.8) :   8.8 % of total.</a:t>
            </a:r>
          </a:p>
          <a:p>
            <a:pPr>
              <a:buNone/>
            </a:pPr>
            <a:r>
              <a:rPr lang="en-US" dirty="0" smtClean="0"/>
              <a:t>Out of these, 21 were qualified warm rings (0.4 % of total, or 19% of the warm rings)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513 cases had dynamically-small eyes (&lt;0.6), with less than 10% variation of subsidence:  10.3 % of total.</a:t>
            </a:r>
          </a:p>
          <a:p>
            <a:pPr>
              <a:buNone/>
            </a:pPr>
            <a:r>
              <a:rPr lang="en-US" dirty="0" smtClean="0"/>
              <a:t>Out of these, 15 were qualified warm rings (0.3 % of the total, or 13.6% of warm rings)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euler.atmos.colostate.edu/~vigh/hurricanes/structure/structure_panel_2003_ISABEL_AL132003_col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6295" y="0"/>
            <a:ext cx="73077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euler.atmos.colostate.edu/~vigh/hurricanes/structure/structure_panel_1999_FLOYD_AL081999_col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-7034"/>
            <a:ext cx="7315200" cy="6865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euler.atmos.colostate.edu/~vigh/hurricanes/structure/structure_panel_1999_LENNY_AL161999_col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348" y="-17229"/>
            <a:ext cx="7334652" cy="6875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 Structure and Intensity Dataset Progress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40000" lnSpcReduction="2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Dataset Characteristics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Extensible, flexible, interoperable </a:t>
            </a:r>
            <a:r>
              <a:rPr lang="en-US" b="1" dirty="0" smtClean="0">
                <a:solidFill>
                  <a:srgbClr val="FFC000"/>
                </a:solidFill>
              </a:rPr>
              <a:t>(</a:t>
            </a:r>
            <a:r>
              <a:rPr lang="en-US" b="1" dirty="0" err="1" smtClean="0">
                <a:solidFill>
                  <a:srgbClr val="FFC000"/>
                </a:solidFill>
              </a:rPr>
              <a:t>netCDF</a:t>
            </a:r>
            <a:r>
              <a:rPr lang="en-US" b="1" dirty="0" smtClean="0">
                <a:solidFill>
                  <a:srgbClr val="FFC000"/>
                </a:solidFill>
              </a:rPr>
              <a:t>!)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Designed to aggregate diverse information in time 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A digital storm “wallet” for operational and research-grade data sources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Could “attach” 2D datasets (microwave, wind fields, etc.)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Will update in real-time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b="1" dirty="0" smtClean="0">
                <a:solidFill>
                  <a:srgbClr val="92D050"/>
                </a:solidFill>
              </a:rPr>
              <a:t>Current contents of dataset</a:t>
            </a:r>
          </a:p>
          <a:p>
            <a:pPr lvl="1"/>
            <a:r>
              <a:rPr lang="en-US" dirty="0" smtClean="0"/>
              <a:t>Best Track (track, intensity, MSLP, wind radii, etc.)</a:t>
            </a:r>
          </a:p>
          <a:p>
            <a:pPr lvl="1"/>
            <a:r>
              <a:rPr lang="en-US" dirty="0" smtClean="0"/>
              <a:t>Full suite of VDM including many common remarks  (over 100 variables)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Future additions (immediate)</a:t>
            </a:r>
          </a:p>
          <a:p>
            <a:pPr lvl="1"/>
            <a:r>
              <a:rPr lang="en-US" dirty="0" smtClean="0"/>
              <a:t>From subjective analysis of imagery:</a:t>
            </a:r>
          </a:p>
          <a:p>
            <a:pPr lvl="2"/>
            <a:r>
              <a:rPr lang="en-US" dirty="0" smtClean="0"/>
              <a:t>Time of low level convective ring observed in microwave (2000 – current)</a:t>
            </a:r>
          </a:p>
          <a:p>
            <a:pPr lvl="2"/>
            <a:r>
              <a:rPr lang="en-US" dirty="0" smtClean="0"/>
              <a:t>Time of cloud clearing for eye appearance in GOES-IR (1995 – current)</a:t>
            </a:r>
          </a:p>
          <a:p>
            <a:pPr lvl="1"/>
            <a:r>
              <a:rPr lang="en-US" dirty="0" smtClean="0"/>
              <a:t>Extended Best Track dataset</a:t>
            </a:r>
          </a:p>
          <a:p>
            <a:pPr lvl="1"/>
            <a:r>
              <a:rPr lang="en-US" dirty="0" smtClean="0"/>
              <a:t>SHIPS developmental dataset and operational diagnostics information</a:t>
            </a:r>
          </a:p>
          <a:p>
            <a:pPr lvl="1"/>
            <a:r>
              <a:rPr lang="en-US" dirty="0" smtClean="0"/>
              <a:t>Ancillary structure data derived from  HRD aircraft flight level dataset (secondary wind maxima, etc.)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Further additions (eventually)</a:t>
            </a:r>
          </a:p>
          <a:p>
            <a:pPr lvl="1"/>
            <a:r>
              <a:rPr lang="en-US" dirty="0" smtClean="0"/>
              <a:t>F-deck information </a:t>
            </a:r>
          </a:p>
          <a:p>
            <a:pPr lvl="2"/>
            <a:r>
              <a:rPr lang="en-US" dirty="0" smtClean="0"/>
              <a:t>Subjective Dvorak (eye definition)</a:t>
            </a:r>
          </a:p>
          <a:p>
            <a:pPr lvl="2"/>
            <a:r>
              <a:rPr lang="en-US" dirty="0" smtClean="0"/>
              <a:t>Objective Dvorak (temp of eye, temp of surrounding cloud tops, eye scene)</a:t>
            </a:r>
          </a:p>
          <a:p>
            <a:pPr lvl="2"/>
            <a:r>
              <a:rPr lang="en-US" dirty="0" smtClean="0"/>
              <a:t>Microwave (rain rate, wind radii)</a:t>
            </a:r>
          </a:p>
          <a:p>
            <a:pPr lvl="2"/>
            <a:r>
              <a:rPr lang="en-US" dirty="0" smtClean="0"/>
              <a:t>Radar (eye shape, eye wall coverage, concentricity radial winds, cloud height max, rain rate, trend of size and presentation)</a:t>
            </a:r>
          </a:p>
          <a:p>
            <a:pPr lvl="1"/>
            <a:r>
              <a:rPr lang="en-US" dirty="0" err="1" smtClean="0"/>
              <a:t>Dropsondes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euler.atmos.colostate.edu/~vigh/hurricanes/structure/structure_panel_2004_IVAN_AL092004_col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7728" y="0"/>
            <a:ext cx="73162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://euler.atmos.colostate.edu/~vigh/hurricanes/structure/structure_panel_2007_FELIX_AL062007_col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7391400" cy="692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Conclusions – Eye Formation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The eye is </a:t>
            </a:r>
            <a:r>
              <a:rPr lang="en-US" dirty="0" smtClean="0">
                <a:solidFill>
                  <a:srgbClr val="FFFF00"/>
                </a:solidFill>
              </a:rPr>
              <a:t>observed to form </a:t>
            </a:r>
            <a:r>
              <a:rPr lang="en-US" dirty="0" smtClean="0">
                <a:solidFill>
                  <a:srgbClr val="FFFF00"/>
                </a:solidFill>
              </a:rPr>
              <a:t>by aircraft at an average intensity of 54 </a:t>
            </a:r>
            <a:r>
              <a:rPr lang="en-US" dirty="0" err="1" smtClean="0">
                <a:solidFill>
                  <a:srgbClr val="FFFF00"/>
                </a:solidFill>
              </a:rPr>
              <a:t>kt</a:t>
            </a:r>
            <a:r>
              <a:rPr lang="en-US" dirty="0" smtClean="0">
                <a:solidFill>
                  <a:srgbClr val="FFFF00"/>
                </a:solidFill>
              </a:rPr>
              <a:t> (surface equivalent) and MSLP of 992 </a:t>
            </a:r>
            <a:r>
              <a:rPr lang="en-US" dirty="0" err="1" smtClean="0">
                <a:solidFill>
                  <a:srgbClr val="FFFF00"/>
                </a:solidFill>
              </a:rPr>
              <a:t>hPa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weakest storms to form an eye had an intensity of ~30-40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strongest storms to not form an eye while under aircraft surveillance had intensities of ~75-80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kts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(BT) or 96-104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(FL).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The intensification rate increases in the 24-h before eye formation, reaching a peak rate of +5.6 </a:t>
            </a:r>
            <a:r>
              <a:rPr lang="en-US" dirty="0" err="1" smtClean="0">
                <a:solidFill>
                  <a:srgbClr val="FFFF00"/>
                </a:solidFill>
              </a:rPr>
              <a:t>kt</a:t>
            </a:r>
            <a:r>
              <a:rPr lang="en-US" dirty="0" smtClean="0">
                <a:solidFill>
                  <a:srgbClr val="FFFF00"/>
                </a:solidFill>
              </a:rPr>
              <a:t>/6 h in the period just before the eye is observed.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Intensification slows to +3.7 </a:t>
            </a:r>
            <a:r>
              <a:rPr lang="en-US" dirty="0" err="1" smtClean="0">
                <a:solidFill>
                  <a:srgbClr val="FFFF00"/>
                </a:solidFill>
              </a:rPr>
              <a:t>kt</a:t>
            </a:r>
            <a:r>
              <a:rPr lang="en-US" dirty="0" smtClean="0">
                <a:solidFill>
                  <a:srgbClr val="FFFF00"/>
                </a:solidFill>
              </a:rPr>
              <a:t>/6 h during the 12-h after the aircraft eye has been observed</a:t>
            </a:r>
          </a:p>
          <a:p>
            <a:pPr>
              <a:buNone/>
            </a:pPr>
            <a:r>
              <a:rPr lang="en-US" dirty="0" smtClean="0"/>
              <a:t>Schubert and Hack (1980) suggested that eye formation tends to stabilize the storm by removing diabatic heating from the high inertial stability of the core.</a:t>
            </a:r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</a:rPr>
              <a:t>These results suggest that this may be true in the short term.  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B05E0"/>
                </a:solidFill>
              </a:rPr>
              <a:t>Conclusions – Warm Rings</a:t>
            </a:r>
            <a:endParaRPr lang="en-US" dirty="0">
              <a:solidFill>
                <a:srgbClr val="EB05E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dirty="0" smtClean="0"/>
              <a:t>ncidence of warm rings does not appear to be strongly related to dynamical eye size.</a:t>
            </a:r>
          </a:p>
          <a:p>
            <a:r>
              <a:rPr lang="en-US" dirty="0" smtClean="0"/>
              <a:t>Not for certain that these are “rings” instead of local asymmetric subsidence currents.</a:t>
            </a:r>
          </a:p>
          <a:p>
            <a:r>
              <a:rPr lang="en-US" dirty="0" smtClean="0"/>
              <a:t>Mixing, hydrometeor evaporation likely complicate picture. </a:t>
            </a:r>
            <a:endParaRPr lang="en-US" dirty="0" smtClean="0"/>
          </a:p>
          <a:p>
            <a:r>
              <a:rPr lang="en-US" dirty="0" smtClean="0"/>
              <a:t>More detailed analysis from flight level dataset needed.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Comments and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0)</a:t>
            </a:r>
          </a:p>
          <a:p>
            <a:pPr>
              <a:buNone/>
            </a:pPr>
            <a:r>
              <a:rPr lang="en-US" dirty="0" smtClean="0"/>
              <a:t>(0)     There are 115 cases with concentric </a:t>
            </a:r>
            <a:r>
              <a:rPr lang="en-US" dirty="0" err="1" smtClean="0"/>
              <a:t>eyewalls</a:t>
            </a:r>
            <a:r>
              <a:rPr lang="en-US" dirty="0" smtClean="0"/>
              <a:t> that were detected by aircraft out of 4969 unique fixes in the dataset:   2.3 % of the total.</a:t>
            </a:r>
          </a:p>
          <a:p>
            <a:pPr>
              <a:buNone/>
            </a:pPr>
            <a:r>
              <a:rPr lang="en-US" dirty="0" smtClean="0"/>
              <a:t>(0)</a:t>
            </a:r>
          </a:p>
          <a:p>
            <a:pPr>
              <a:buNone/>
            </a:pPr>
            <a:r>
              <a:rPr lang="en-US" dirty="0" smtClean="0"/>
              <a:t>(0))</a:t>
            </a:r>
          </a:p>
          <a:p>
            <a:pPr>
              <a:buNone/>
            </a:pPr>
            <a:r>
              <a:rPr lang="en-US" dirty="0" smtClean="0"/>
              <a:t>(0)     There are 99 cases with a dew point depression greater than or equal to 15 </a:t>
            </a:r>
            <a:r>
              <a:rPr lang="en-US" dirty="0" err="1" smtClean="0"/>
              <a:t>degC</a:t>
            </a:r>
            <a:r>
              <a:rPr lang="en-US" dirty="0" smtClean="0"/>
              <a:t>  out of 4969 unique fixes in the dataset:   2.0 % of the </a:t>
            </a:r>
            <a:r>
              <a:rPr lang="en-US" dirty="0" err="1" smtClean="0"/>
              <a:t>tota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l.</a:t>
            </a:r>
          </a:p>
          <a:p>
            <a:pPr>
              <a:buNone/>
            </a:pPr>
            <a:r>
              <a:rPr lang="en-US" dirty="0" smtClean="0"/>
              <a:t>(0)     There are 325 cases with a dew point depression less than or equal to 1 </a:t>
            </a:r>
            <a:r>
              <a:rPr lang="en-US" dirty="0" err="1" smtClean="0"/>
              <a:t>degC</a:t>
            </a:r>
            <a:r>
              <a:rPr lang="en-US" dirty="0" smtClean="0"/>
              <a:t>  out of 4969 unique fixes in the dataset:   6.5 % of the total.</a:t>
            </a:r>
          </a:p>
          <a:p>
            <a:pPr>
              <a:buNone/>
            </a:pPr>
            <a:r>
              <a:rPr lang="en-US" dirty="0" smtClean="0"/>
              <a:t>(0)</a:t>
            </a:r>
          </a:p>
          <a:p>
            <a:pPr>
              <a:buNone/>
            </a:pPr>
            <a:r>
              <a:rPr lang="en-US" dirty="0" smtClean="0"/>
              <a:t>(0)     There are 262 cases with a </a:t>
            </a:r>
            <a:r>
              <a:rPr lang="en-US" dirty="0" err="1" smtClean="0"/>
              <a:t>baroclinity</a:t>
            </a:r>
            <a:r>
              <a:rPr lang="en-US" dirty="0" smtClean="0"/>
              <a:t> greater than or equal to 10 </a:t>
            </a:r>
            <a:r>
              <a:rPr lang="en-US" dirty="0" err="1" smtClean="0"/>
              <a:t>degC</a:t>
            </a:r>
            <a:r>
              <a:rPr lang="en-US" dirty="0" smtClean="0"/>
              <a:t>  out of 4969 unique fixes in the dataset:   5.3 % of the total.</a:t>
            </a:r>
          </a:p>
          <a:p>
            <a:pPr>
              <a:buNone/>
            </a:pPr>
            <a:r>
              <a:rPr lang="en-US" dirty="0" smtClean="0"/>
              <a:t>(0)</a:t>
            </a:r>
          </a:p>
          <a:p>
            <a:pPr>
              <a:buNone/>
            </a:pPr>
            <a:r>
              <a:rPr lang="en-US" dirty="0" smtClean="0"/>
              <a:t>(0)     16 storms exhibited a stadium effect.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(0)     There are 30 cases with pinhole eyes out of 2368 cases in which the storm had an eye:   1.3 % of the total.</a:t>
            </a:r>
          </a:p>
          <a:p>
            <a:pPr>
              <a:buNone/>
            </a:pPr>
            <a:r>
              <a:rPr lang="en-US" dirty="0" smtClean="0"/>
              <a:t>(0)     There are 100 cases with very large eyes out of 2368  cases in which the storm had an eye:   4.2 % of the total.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(0)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sp>
        <p:nvSpPr>
          <p:cNvPr id="6451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4516" name="Picture 4" descr="panel_mega_heating_inside_greysha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52117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Vortex Data Message Format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9616"/>
            <a:ext cx="8686800" cy="535838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URNT12 KNHC 061722 	</a:t>
            </a:r>
            <a:r>
              <a:rPr lang="en-US" dirty="0" smtClean="0"/>
              <a:t>	header, office, transmission day/time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VORTEX DATA MESSAGE AL172008 </a:t>
            </a:r>
            <a:r>
              <a:rPr lang="en-US" dirty="0" smtClean="0"/>
              <a:t>	</a:t>
            </a:r>
            <a:r>
              <a:rPr lang="en-US" dirty="0" err="1" smtClean="0"/>
              <a:t>stormid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A. 06/17:07:10Z </a:t>
            </a:r>
            <a:r>
              <a:rPr lang="en-US" dirty="0" smtClean="0"/>
              <a:t>		day/time of fix 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B. 15 deg 51 min N </a:t>
            </a:r>
            <a:r>
              <a:rPr lang="en-US" dirty="0" smtClean="0"/>
              <a:t>		latitude of fix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081 deg 54 min W </a:t>
            </a:r>
            <a:r>
              <a:rPr lang="en-US" dirty="0" smtClean="0"/>
              <a:t>		longitude of fix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C. 850 </a:t>
            </a:r>
            <a:r>
              <a:rPr lang="en-US" dirty="0" err="1" smtClean="0">
                <a:solidFill>
                  <a:srgbClr val="FFFF00"/>
                </a:solidFill>
              </a:rPr>
              <a:t>mb</a:t>
            </a:r>
            <a:r>
              <a:rPr lang="en-US" dirty="0" smtClean="0">
                <a:solidFill>
                  <a:srgbClr val="FFFF00"/>
                </a:solidFill>
              </a:rPr>
              <a:t> 1398 m </a:t>
            </a:r>
            <a:r>
              <a:rPr lang="en-US" dirty="0" smtClean="0"/>
              <a:t>		minimum height at standard level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D. 49 </a:t>
            </a:r>
            <a:r>
              <a:rPr lang="en-US" dirty="0" err="1" smtClean="0">
                <a:solidFill>
                  <a:srgbClr val="FFFF00"/>
                </a:solidFill>
              </a:rPr>
              <a:t>kt</a:t>
            </a:r>
            <a:r>
              <a:rPr lang="en-US" dirty="0" smtClean="0">
                <a:solidFill>
                  <a:srgbClr val="FFFF00"/>
                </a:solidFill>
              </a:rPr>
              <a:t> 	</a:t>
            </a:r>
            <a:r>
              <a:rPr lang="en-US" dirty="0" smtClean="0"/>
              <a:t>		estimate of maximum surface wind observed (visual or SFMR)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E. 291 deg 8 nm </a:t>
            </a:r>
            <a:r>
              <a:rPr lang="en-US" dirty="0" smtClean="0"/>
              <a:t>		bearing and range from center of maximum surface wind	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F. 031 deg 041 </a:t>
            </a:r>
            <a:r>
              <a:rPr lang="en-US" dirty="0" err="1" smtClean="0">
                <a:solidFill>
                  <a:srgbClr val="FFFF00"/>
                </a:solidFill>
              </a:rPr>
              <a:t>kt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		maximum flight level wind near center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G. 293 deg 008 nm </a:t>
            </a:r>
            <a:r>
              <a:rPr lang="en-US" dirty="0" smtClean="0"/>
              <a:t>		bearing and range from center of maximum flight level wind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H. 997 </a:t>
            </a:r>
            <a:r>
              <a:rPr lang="en-US" dirty="0" err="1" smtClean="0">
                <a:solidFill>
                  <a:srgbClr val="FFFF00"/>
                </a:solidFill>
              </a:rPr>
              <a:t>mb</a:t>
            </a:r>
            <a:r>
              <a:rPr lang="en-US" dirty="0" smtClean="0">
                <a:solidFill>
                  <a:srgbClr val="FFFF00"/>
                </a:solidFill>
              </a:rPr>
              <a:t> 	</a:t>
            </a:r>
            <a:r>
              <a:rPr lang="en-US" dirty="0" smtClean="0"/>
              <a:t>		minimum sea level pressure computed from </a:t>
            </a:r>
            <a:r>
              <a:rPr lang="en-US" dirty="0" err="1" smtClean="0"/>
              <a:t>dropsonde</a:t>
            </a:r>
            <a:r>
              <a:rPr lang="en-US" dirty="0" smtClean="0"/>
              <a:t> or extrapolated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I. 16 C/ 1524 m </a:t>
            </a:r>
            <a:r>
              <a:rPr lang="en-US" dirty="0" smtClean="0"/>
              <a:t>		maximum flight level temperature/altitude OUTSIDE eye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J. 19 C/ 1521 m </a:t>
            </a:r>
            <a:r>
              <a:rPr lang="en-US" dirty="0" smtClean="0"/>
              <a:t>		maximum flight level temperature/altitude INSIDE eye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K. 16 C/ NA </a:t>
            </a:r>
            <a:r>
              <a:rPr lang="en-US" dirty="0" smtClean="0"/>
              <a:t>		dew point temperature/sea surface temperature inside eye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L. CLOSED </a:t>
            </a:r>
            <a:r>
              <a:rPr lang="en-US" dirty="0" smtClean="0"/>
              <a:t>			eye character (closed wall, poorly defined, open SW)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M. C18 </a:t>
            </a:r>
            <a:r>
              <a:rPr lang="en-US" dirty="0" smtClean="0"/>
              <a:t>			eye shape/orientation/diameter (C18, CO8-14, E09/15/5)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N. 12345/8 	</a:t>
            </a:r>
            <a:r>
              <a:rPr lang="en-US" dirty="0" smtClean="0"/>
              <a:t>		fix determined by/fix level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O. 0.02 / 1 nm </a:t>
            </a:r>
            <a:r>
              <a:rPr lang="en-US" dirty="0" smtClean="0"/>
              <a:t>		navigational accuracy/meteorological accuracy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P. AF303 0317A PALOMA1 OB 08 	</a:t>
            </a:r>
            <a:r>
              <a:rPr lang="en-US" dirty="0" smtClean="0"/>
              <a:t>aircraft number/</a:t>
            </a:r>
            <a:r>
              <a:rPr lang="en-US" dirty="0" err="1" smtClean="0"/>
              <a:t>wx</a:t>
            </a:r>
            <a:r>
              <a:rPr lang="en-US" dirty="0" smtClean="0"/>
              <a:t> mission identifier/</a:t>
            </a:r>
            <a:r>
              <a:rPr lang="en-US" dirty="0" err="1" smtClean="0"/>
              <a:t>stormname</a:t>
            </a:r>
            <a:r>
              <a:rPr lang="en-US" dirty="0" smtClean="0"/>
              <a:t>/ob/correction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MAX FL WIND 41 KT NW QUAD 17:04:40 Z </a:t>
            </a:r>
            <a:r>
              <a:rPr lang="en-US" dirty="0" smtClean="0"/>
              <a:t>  		&lt;- time of maximum wind noted with quadrant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MAX OUTBOUND FL WIND 61 KT SE QUAD 17:11:40 Z 	</a:t>
            </a:r>
            <a:r>
              <a:rPr lang="en-US" dirty="0" smtClean="0"/>
              <a:t>&lt;- if max outbound wind exceeds inbound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MAX FL TEMP 20 C 129 / 07 NM FROM FL CNTR	</a:t>
            </a:r>
            <a:r>
              <a:rPr lang="en-US" dirty="0" smtClean="0"/>
              <a:t>&lt;- bearing and range if not within 5 nm of center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General Summary of Data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5498 vortex data messages (including non-unique corrections, duplicates)</a:t>
            </a:r>
          </a:p>
          <a:p>
            <a:pPr>
              <a:buNone/>
            </a:pPr>
            <a:r>
              <a:rPr lang="en-US" dirty="0" smtClean="0"/>
              <a:t>4969 unique fixes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132 storms for which aircraft observed an eye (in all three basins)</a:t>
            </a:r>
          </a:p>
          <a:p>
            <a:pPr>
              <a:buNone/>
            </a:pPr>
            <a:r>
              <a:rPr lang="en-US" dirty="0" smtClean="0"/>
              <a:t>	112 storms in Atlantic basin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# fixes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u="sng" dirty="0" smtClean="0">
                <a:solidFill>
                  <a:srgbClr val="FF0000"/>
                </a:solidFill>
              </a:rPr>
              <a:t>flight level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u="sng" dirty="0" smtClean="0">
                <a:solidFill>
                  <a:srgbClr val="FF0000"/>
                </a:solidFill>
              </a:rPr>
              <a:t>eye T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u="sng" dirty="0" smtClean="0">
                <a:solidFill>
                  <a:srgbClr val="FF0000"/>
                </a:solidFill>
              </a:rPr>
              <a:t>outside T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u="sng" dirty="0" smtClean="0">
                <a:solidFill>
                  <a:srgbClr val="FF0000"/>
                </a:solidFill>
              </a:rPr>
              <a:t>DP </a:t>
            </a:r>
          </a:p>
          <a:p>
            <a:pPr>
              <a:buNone/>
            </a:pPr>
            <a:r>
              <a:rPr lang="en-US" dirty="0" smtClean="0"/>
              <a:t>1198 	1500 ft		24.5	23.3		22.7</a:t>
            </a:r>
          </a:p>
          <a:p>
            <a:pPr>
              <a:buNone/>
            </a:pPr>
            <a:r>
              <a:rPr lang="en-US" dirty="0" smtClean="0"/>
              <a:t>    50 	925 </a:t>
            </a:r>
            <a:r>
              <a:rPr lang="en-US" dirty="0" err="1" smtClean="0"/>
              <a:t>mb</a:t>
            </a:r>
            <a:r>
              <a:rPr lang="en-US" dirty="0" smtClean="0"/>
              <a:t>  		22.8	21.1		20.2</a:t>
            </a:r>
          </a:p>
          <a:p>
            <a:pPr>
              <a:buNone/>
            </a:pPr>
            <a:r>
              <a:rPr lang="en-US" dirty="0" smtClean="0"/>
              <a:t>1491 	850 </a:t>
            </a:r>
            <a:r>
              <a:rPr lang="en-US" dirty="0" err="1" smtClean="0"/>
              <a:t>mb</a:t>
            </a:r>
            <a:r>
              <a:rPr lang="en-US" dirty="0" smtClean="0"/>
              <a:t>  		20.8  	17.5  		17.0</a:t>
            </a:r>
          </a:p>
          <a:p>
            <a:pPr>
              <a:buNone/>
            </a:pPr>
            <a:r>
              <a:rPr lang="en-US" dirty="0" smtClean="0"/>
              <a:t>2130 	700 </a:t>
            </a:r>
            <a:r>
              <a:rPr lang="en-US" dirty="0" err="1" smtClean="0"/>
              <a:t>mb</a:t>
            </a:r>
            <a:r>
              <a:rPr lang="en-US" dirty="0" smtClean="0"/>
              <a:t>  		16.6	10.8		10.9</a:t>
            </a:r>
          </a:p>
          <a:p>
            <a:pPr>
              <a:buNone/>
            </a:pPr>
            <a:r>
              <a:rPr lang="en-US" dirty="0" smtClean="0"/>
              <a:t>       7 	500 </a:t>
            </a:r>
            <a:r>
              <a:rPr lang="en-US" dirty="0" err="1" smtClean="0"/>
              <a:t>mb</a:t>
            </a:r>
            <a:r>
              <a:rPr lang="en-US" dirty="0" smtClean="0"/>
              <a:t>		   9.3 	   7.2 		  8.3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9525"/>
            <a:ext cx="847725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38400" y="1981200"/>
            <a:ext cx="228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1524000"/>
            <a:ext cx="228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1981200"/>
            <a:ext cx="228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1219200"/>
            <a:ext cx="228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www.nhc.noaa.gov/prelims/1992andfig23.gif"/>
          <p:cNvPicPr>
            <a:picLocks noChangeAspect="1" noChangeArrowheads="1"/>
          </p:cNvPicPr>
          <p:nvPr/>
        </p:nvPicPr>
        <p:blipFill>
          <a:blip r:embed="rId2"/>
          <a:srcRect l="11220" r="619" b="51111"/>
          <a:stretch>
            <a:fillRect/>
          </a:stretch>
        </p:blipFill>
        <p:spPr bwMode="auto">
          <a:xfrm>
            <a:off x="0" y="0"/>
            <a:ext cx="4038600" cy="3352800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17618" y="0"/>
            <a:ext cx="502638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409950"/>
            <a:ext cx="47244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structure_panel_2005_KATRINA_AL122005_colo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0"/>
            <a:ext cx="7307704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Eye Formation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67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05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53340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B05E0"/>
                </a:solidFill>
              </a:rPr>
              <a:t>Open Eyes</a:t>
            </a:r>
            <a:endParaRPr lang="en-US" dirty="0">
              <a:solidFill>
                <a:srgbClr val="EB05E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5999"/>
            <a:ext cx="9144000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2000" y="6324600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EB05E0"/>
                </a:solidFill>
              </a:rPr>
              <a:t>Closed Eyes</a:t>
            </a:r>
            <a:endParaRPr lang="en-US" dirty="0">
              <a:solidFill>
                <a:srgbClr val="EB05E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219199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2368 cases out of 4969 total cases (47.7%) had an aircraft-observed eye</a:t>
            </a:r>
          </a:p>
          <a:p>
            <a:endParaRPr lang="en-US" sz="1600" dirty="0" smtClean="0"/>
          </a:p>
          <a:p>
            <a:r>
              <a:rPr lang="en-US" sz="1600" dirty="0" smtClean="0"/>
              <a:t>Criterion for eye formation cases: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 Atlantic basin only (excludes 2 storms)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 eye not already formed by first fix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 reformations not included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&lt;12 h between formation fix and previous fix</a:t>
            </a:r>
          </a:p>
          <a:p>
            <a:endParaRPr lang="en-US" sz="1600" dirty="0" smtClean="0"/>
          </a:p>
          <a:p>
            <a:r>
              <a:rPr lang="en-US" sz="1600" dirty="0" smtClean="0"/>
              <a:t>Eye formation observed by aircraft in: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66 out of 112 storms (1.4% of all cases)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 48 storms formed an open eye 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 18 storms formed a closed eye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7848600" y="4267200"/>
            <a:ext cx="609600" cy="2590800"/>
          </a:xfrm>
          <a:prstGeom prst="rect">
            <a:avLst/>
          </a:prstGeom>
          <a:noFill/>
          <a:ln>
            <a:solidFill>
              <a:srgbClr val="EB05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10400" cy="278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760002"/>
            <a:ext cx="5410199" cy="409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86400" y="403860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Storms without eyes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20574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Storms with eyes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5334000"/>
            <a:ext cx="457200" cy="15240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0" y="609600"/>
            <a:ext cx="304800" cy="11430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onathan_custom_excel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jonathan_custom_excel_theme</Template>
  <TotalTime>3534</TotalTime>
  <Words>1152</Words>
  <Application>Microsoft Office PowerPoint</Application>
  <PresentationFormat>On-screen Show (4:3)</PresentationFormat>
  <Paragraphs>148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jonathan_custom_excel_theme</vt:lpstr>
      <vt:lpstr>Eye Formation and Warm Rings</vt:lpstr>
      <vt:lpstr> Structure and Intensity Dataset Progress</vt:lpstr>
      <vt:lpstr>Vortex Data Message Format</vt:lpstr>
      <vt:lpstr>General Summary of Data</vt:lpstr>
      <vt:lpstr>Slide 5</vt:lpstr>
      <vt:lpstr>Slide 6</vt:lpstr>
      <vt:lpstr>Slide 7</vt:lpstr>
      <vt:lpstr>Eye Formation</vt:lpstr>
      <vt:lpstr>Slide 9</vt:lpstr>
      <vt:lpstr>Wind Trend Methodology</vt:lpstr>
      <vt:lpstr>Slide 11</vt:lpstr>
      <vt:lpstr>Slide 12</vt:lpstr>
      <vt:lpstr>Warm Rings</vt:lpstr>
      <vt:lpstr>Warm Ring Criteria</vt:lpstr>
      <vt:lpstr>Slide 15</vt:lpstr>
      <vt:lpstr>Warm Ring Statistics</vt:lpstr>
      <vt:lpstr>Slide 17</vt:lpstr>
      <vt:lpstr>Slide 18</vt:lpstr>
      <vt:lpstr>Slide 19</vt:lpstr>
      <vt:lpstr>Slide 20</vt:lpstr>
      <vt:lpstr>Slide 21</vt:lpstr>
      <vt:lpstr>Conclusions – Eye Formation</vt:lpstr>
      <vt:lpstr>Conclusions – Warm Rings</vt:lpstr>
      <vt:lpstr>Comments and Questions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Development of the Tropical Cyclone Warm Core</dc:title>
  <dc:creator>Jonathan Vigh</dc:creator>
  <cp:lastModifiedBy>Jonathan Vigh</cp:lastModifiedBy>
  <cp:revision>575</cp:revision>
  <dcterms:created xsi:type="dcterms:W3CDTF">2006-08-16T00:00:00Z</dcterms:created>
  <dcterms:modified xsi:type="dcterms:W3CDTF">2009-08-26T14:13:53Z</dcterms:modified>
</cp:coreProperties>
</file>