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72"/>
  </p:handoutMasterIdLst>
  <p:sldIdLst>
    <p:sldId id="256" r:id="rId2"/>
    <p:sldId id="335" r:id="rId3"/>
    <p:sldId id="307" r:id="rId4"/>
    <p:sldId id="308" r:id="rId5"/>
    <p:sldId id="320" r:id="rId6"/>
    <p:sldId id="324" r:id="rId7"/>
    <p:sldId id="326" r:id="rId8"/>
    <p:sldId id="325" r:id="rId9"/>
    <p:sldId id="318" r:id="rId10"/>
    <p:sldId id="336" r:id="rId11"/>
    <p:sldId id="361" r:id="rId12"/>
    <p:sldId id="400" r:id="rId13"/>
    <p:sldId id="401" r:id="rId14"/>
    <p:sldId id="403" r:id="rId15"/>
    <p:sldId id="405" r:id="rId16"/>
    <p:sldId id="406" r:id="rId17"/>
    <p:sldId id="413" r:id="rId18"/>
    <p:sldId id="417" r:id="rId19"/>
    <p:sldId id="363" r:id="rId20"/>
    <p:sldId id="369" r:id="rId21"/>
    <p:sldId id="370" r:id="rId22"/>
    <p:sldId id="368" r:id="rId23"/>
    <p:sldId id="371" r:id="rId24"/>
    <p:sldId id="380" r:id="rId25"/>
    <p:sldId id="387" r:id="rId26"/>
    <p:sldId id="381" r:id="rId27"/>
    <p:sldId id="382" r:id="rId28"/>
    <p:sldId id="383" r:id="rId29"/>
    <p:sldId id="384" r:id="rId30"/>
    <p:sldId id="385" r:id="rId31"/>
    <p:sldId id="386" r:id="rId32"/>
    <p:sldId id="388" r:id="rId33"/>
    <p:sldId id="389" r:id="rId34"/>
    <p:sldId id="390" r:id="rId35"/>
    <p:sldId id="391" r:id="rId36"/>
    <p:sldId id="392" r:id="rId37"/>
    <p:sldId id="393" r:id="rId38"/>
    <p:sldId id="394" r:id="rId39"/>
    <p:sldId id="395" r:id="rId40"/>
    <p:sldId id="311" r:id="rId41"/>
    <p:sldId id="416" r:id="rId42"/>
    <p:sldId id="337" r:id="rId43"/>
    <p:sldId id="419" r:id="rId44"/>
    <p:sldId id="367" r:id="rId45"/>
    <p:sldId id="397" r:id="rId46"/>
    <p:sldId id="309" r:id="rId47"/>
    <p:sldId id="418" r:id="rId48"/>
    <p:sldId id="364" r:id="rId49"/>
    <p:sldId id="357" r:id="rId50"/>
    <p:sldId id="358" r:id="rId51"/>
    <p:sldId id="342" r:id="rId52"/>
    <p:sldId id="343" r:id="rId53"/>
    <p:sldId id="344" r:id="rId54"/>
    <p:sldId id="345" r:id="rId55"/>
    <p:sldId id="346" r:id="rId56"/>
    <p:sldId id="347" r:id="rId57"/>
    <p:sldId id="350" r:id="rId58"/>
    <p:sldId id="351" r:id="rId59"/>
    <p:sldId id="353" r:id="rId60"/>
    <p:sldId id="354" r:id="rId61"/>
    <p:sldId id="355" r:id="rId62"/>
    <p:sldId id="291" r:id="rId63"/>
    <p:sldId id="292" r:id="rId64"/>
    <p:sldId id="294" r:id="rId65"/>
    <p:sldId id="295" r:id="rId66"/>
    <p:sldId id="297" r:id="rId67"/>
    <p:sldId id="329" r:id="rId68"/>
    <p:sldId id="360" r:id="rId69"/>
    <p:sldId id="375" r:id="rId70"/>
    <p:sldId id="377" r:id="rId7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CC3300"/>
    <a:srgbClr val="006600"/>
    <a:srgbClr val="0000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8.jpe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77B96EC6-5F32-4DB9-BAE0-875E7250E85D}" type="datetimeFigureOut">
              <a:rPr lang="en-US"/>
              <a:pPr>
                <a:defRPr/>
              </a:pPr>
              <a:t>1/29/2010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377C5499-D5A7-4096-BF9D-81E4281A18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0" y="3268663"/>
            <a:ext cx="9144000" cy="146050"/>
            <a:chOff x="0" y="3268345"/>
            <a:chExt cx="9144000" cy="146304"/>
          </a:xfrm>
        </p:grpSpPr>
        <p:sp>
          <p:nvSpPr>
            <p:cNvPr id="5" name="Rectangle 4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" name="Rectangle 5"/>
            <p:cNvSpPr/>
            <p:nvPr userDrawn="1"/>
          </p:nvSpPr>
          <p:spPr>
            <a:xfrm>
              <a:off x="5181600" y="3268345"/>
              <a:ext cx="1096963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6278563" y="3268345"/>
              <a:ext cx="1096962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7375525" y="3268345"/>
              <a:ext cx="109855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752600"/>
            <a:ext cx="7924800" cy="1470025"/>
          </a:xfrm>
          <a:prstGeom prst="rect">
            <a:avLst/>
          </a:prstGeom>
        </p:spPr>
        <p:txBody>
          <a:bodyPr anchor="b"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FE7D4-A36A-4BD6-911D-996F4E06EF60}" type="datetimeFigureOut">
              <a:rPr lang="en-US"/>
              <a:pPr>
                <a:defRPr/>
              </a:pPr>
              <a:t>1/29/2010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4E9896-E100-4EBF-9DD2-48F3758201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/>
          <p:cNvGrpSpPr>
            <a:grpSpLocks/>
          </p:cNvGrpSpPr>
          <p:nvPr/>
        </p:nvGrpSpPr>
        <p:grpSpPr bwMode="auto">
          <a:xfrm flipH="1">
            <a:off x="0" y="1371600"/>
            <a:ext cx="9144000" cy="73025"/>
            <a:chOff x="0" y="3268345"/>
            <a:chExt cx="9144000" cy="146304"/>
          </a:xfrm>
        </p:grpSpPr>
        <p:sp>
          <p:nvSpPr>
            <p:cNvPr id="5" name="Rectangle 4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" name="Rectangle 5"/>
            <p:cNvSpPr/>
            <p:nvPr userDrawn="1"/>
          </p:nvSpPr>
          <p:spPr>
            <a:xfrm>
              <a:off x="5181600" y="3268345"/>
              <a:ext cx="1096962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6278562" y="3268345"/>
              <a:ext cx="1096963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7375525" y="3268345"/>
              <a:ext cx="109855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7F71DE-1144-4739-B002-4A100B746CF2}" type="datetimeFigureOut">
              <a:rPr lang="en-US"/>
              <a:pPr>
                <a:defRPr/>
              </a:pPr>
              <a:t>1/29/2010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6BB1C4-2EEE-42FB-8909-B16E9F41B5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8"/>
          <p:cNvGrpSpPr>
            <a:grpSpLocks/>
          </p:cNvGrpSpPr>
          <p:nvPr/>
        </p:nvGrpSpPr>
        <p:grpSpPr bwMode="auto">
          <a:xfrm rot="5400000" flipH="1">
            <a:off x="3332163" y="3384550"/>
            <a:ext cx="6867525" cy="73025"/>
            <a:chOff x="0" y="3268345"/>
            <a:chExt cx="9144000" cy="146304"/>
          </a:xfrm>
        </p:grpSpPr>
        <p:sp>
          <p:nvSpPr>
            <p:cNvPr id="5" name="Rectangle 4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" name="Rectangle 5"/>
            <p:cNvSpPr/>
            <p:nvPr userDrawn="1"/>
          </p:nvSpPr>
          <p:spPr>
            <a:xfrm>
              <a:off x="5180755" y="3268344"/>
              <a:ext cx="1099140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6279894" y="3268345"/>
              <a:ext cx="1097027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7376922" y="3268344"/>
              <a:ext cx="1097026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8"/>
            <a:ext cx="18288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1722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6838950" y="6356350"/>
            <a:ext cx="18684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DA1334-C132-4A28-B2B6-217B4DF75C68}" type="datetimeFigureOut">
              <a:rPr lang="en-US"/>
              <a:pPr>
                <a:defRPr/>
              </a:pPr>
              <a:t>1/29/2010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48492A-24EA-48CF-A7E1-AFA59E532B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0" y="1371600"/>
            <a:ext cx="9144000" cy="73025"/>
            <a:chOff x="0" y="3268345"/>
            <a:chExt cx="9144000" cy="146304"/>
          </a:xfrm>
        </p:grpSpPr>
        <p:sp>
          <p:nvSpPr>
            <p:cNvPr id="5" name="Rectangle 4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" name="Rectangle 5"/>
            <p:cNvSpPr/>
            <p:nvPr userDrawn="1"/>
          </p:nvSpPr>
          <p:spPr>
            <a:xfrm>
              <a:off x="5181600" y="3268345"/>
              <a:ext cx="1096963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6278563" y="3268345"/>
              <a:ext cx="1096962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7375525" y="3268345"/>
              <a:ext cx="109855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9616"/>
            <a:ext cx="8229600" cy="462654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9DA782-F2D2-4EFC-BD62-71C77BB72FE0}" type="datetimeFigureOut">
              <a:rPr lang="en-US"/>
              <a:pPr>
                <a:defRPr/>
              </a:pPr>
              <a:t>1/29/2010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9D431-F2AC-415C-A924-B8F63B7FDA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2"/>
          <p:cNvGrpSpPr>
            <a:grpSpLocks/>
          </p:cNvGrpSpPr>
          <p:nvPr/>
        </p:nvGrpSpPr>
        <p:grpSpPr bwMode="auto">
          <a:xfrm flipH="1">
            <a:off x="0" y="4229100"/>
            <a:ext cx="9144000" cy="146050"/>
            <a:chOff x="0" y="3268345"/>
            <a:chExt cx="9144000" cy="146304"/>
          </a:xfrm>
        </p:grpSpPr>
        <p:sp>
          <p:nvSpPr>
            <p:cNvPr id="5" name="Rectangle 4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" name="Rectangle 5"/>
            <p:cNvSpPr/>
            <p:nvPr userDrawn="1"/>
          </p:nvSpPr>
          <p:spPr>
            <a:xfrm>
              <a:off x="5181600" y="3268345"/>
              <a:ext cx="1096962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6278562" y="3268345"/>
              <a:ext cx="1096963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7375525" y="3268345"/>
              <a:ext cx="109855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512" y="4406900"/>
            <a:ext cx="78272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2667000"/>
            <a:ext cx="78272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F476BD-0E4F-4F95-B64D-A10E0D987ABD}" type="datetimeFigureOut">
              <a:rPr lang="en-US"/>
              <a:pPr>
                <a:defRPr/>
              </a:pPr>
              <a:t>1/29/2010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9B0A91-58C7-4128-B96C-930B416DAC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0" y="1371600"/>
            <a:ext cx="9144000" cy="73025"/>
            <a:chOff x="0" y="3268345"/>
            <a:chExt cx="9144000" cy="146304"/>
          </a:xfrm>
        </p:grpSpPr>
        <p:sp>
          <p:nvSpPr>
            <p:cNvPr id="6" name="Rectangle 5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5181600" y="3268345"/>
              <a:ext cx="1096963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6278563" y="3268345"/>
              <a:ext cx="1096962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7375525" y="3268345"/>
              <a:ext cx="109855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666F4-DACA-4D8B-B9C0-E43A8F69F16A}" type="datetimeFigureOut">
              <a:rPr lang="en-US"/>
              <a:pPr>
                <a:defRPr/>
              </a:pPr>
              <a:t>1/29/2010</a:t>
            </a:fld>
            <a:endParaRPr lang="en-US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16A268-26A2-4403-B8A4-E291AF4ACF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6"/>
          <p:cNvGrpSpPr>
            <a:grpSpLocks/>
          </p:cNvGrpSpPr>
          <p:nvPr/>
        </p:nvGrpSpPr>
        <p:grpSpPr bwMode="auto">
          <a:xfrm>
            <a:off x="0" y="1371600"/>
            <a:ext cx="9144000" cy="73025"/>
            <a:chOff x="0" y="3268345"/>
            <a:chExt cx="9144000" cy="146304"/>
          </a:xfrm>
        </p:grpSpPr>
        <p:sp>
          <p:nvSpPr>
            <p:cNvPr id="8" name="Rectangle 7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5181600" y="3268345"/>
              <a:ext cx="1096963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6278563" y="3268345"/>
              <a:ext cx="1096962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7375525" y="3268345"/>
              <a:ext cx="109855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2971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0020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2971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036D1C-2D1B-4B68-A7C5-7B09853319B0}" type="datetimeFigureOut">
              <a:rPr lang="en-US"/>
              <a:pPr>
                <a:defRPr/>
              </a:pPr>
              <a:t>1/29/2010</a:t>
            </a:fld>
            <a:endParaRPr lang="en-US"/>
          </a:p>
        </p:txBody>
      </p:sp>
      <p:sp>
        <p:nvSpPr>
          <p:cNvPr id="13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3544BE-13BE-400C-9BD8-B47FEB5F92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2"/>
          <p:cNvGrpSpPr>
            <a:grpSpLocks/>
          </p:cNvGrpSpPr>
          <p:nvPr/>
        </p:nvGrpSpPr>
        <p:grpSpPr bwMode="auto">
          <a:xfrm flipH="1">
            <a:off x="0" y="1371600"/>
            <a:ext cx="9144000" cy="73025"/>
            <a:chOff x="0" y="3268345"/>
            <a:chExt cx="9144000" cy="146304"/>
          </a:xfrm>
        </p:grpSpPr>
        <p:sp>
          <p:nvSpPr>
            <p:cNvPr id="4" name="Rectangle 3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" name="Rectangle 4"/>
            <p:cNvSpPr/>
            <p:nvPr userDrawn="1"/>
          </p:nvSpPr>
          <p:spPr>
            <a:xfrm>
              <a:off x="5181600" y="3268345"/>
              <a:ext cx="1096962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" name="Rectangle 5"/>
            <p:cNvSpPr/>
            <p:nvPr userDrawn="1"/>
          </p:nvSpPr>
          <p:spPr>
            <a:xfrm>
              <a:off x="6278562" y="3268345"/>
              <a:ext cx="1096963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7375525" y="3268345"/>
              <a:ext cx="109855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3A3672-B981-44D4-B85F-7A12113C711E}" type="datetimeFigureOut">
              <a:rPr lang="en-US"/>
              <a:pPr>
                <a:defRPr/>
              </a:pPr>
              <a:t>1/29/2010</a:t>
            </a:fld>
            <a:endParaRPr lang="en-US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F27EC-CA04-4CC4-9CA3-C2CCFBC873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-9525" y="-19050"/>
            <a:ext cx="9144000" cy="147638"/>
            <a:chOff x="0" y="3268345"/>
            <a:chExt cx="9144000" cy="146304"/>
          </a:xfrm>
        </p:grpSpPr>
        <p:sp>
          <p:nvSpPr>
            <p:cNvPr id="3" name="Rectangle 2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" name="Rectangle 3"/>
            <p:cNvSpPr/>
            <p:nvPr userDrawn="1"/>
          </p:nvSpPr>
          <p:spPr>
            <a:xfrm>
              <a:off x="5495925" y="3268345"/>
              <a:ext cx="1096963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" name="Rectangle 4"/>
            <p:cNvSpPr/>
            <p:nvPr userDrawn="1"/>
          </p:nvSpPr>
          <p:spPr>
            <a:xfrm>
              <a:off x="6592888" y="3268345"/>
              <a:ext cx="1096962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6" name="Rectangle 5"/>
            <p:cNvSpPr/>
            <p:nvPr userDrawn="1"/>
          </p:nvSpPr>
          <p:spPr>
            <a:xfrm>
              <a:off x="7689850" y="3268345"/>
              <a:ext cx="1096963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7EEDD-DCC8-4F1D-8EEC-9D0EAB371708}" type="datetimeFigureOut">
              <a:rPr lang="en-US"/>
              <a:pPr>
                <a:defRPr/>
              </a:pPr>
              <a:t>1/29/2010</a:t>
            </a:fld>
            <a:endParaRPr lang="en-US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398B07-B5C1-43F0-ADC8-C660014D0F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3"/>
          <p:cNvGrpSpPr>
            <a:grpSpLocks/>
          </p:cNvGrpSpPr>
          <p:nvPr/>
        </p:nvGrpSpPr>
        <p:grpSpPr bwMode="auto">
          <a:xfrm flipH="1">
            <a:off x="0" y="1143000"/>
            <a:ext cx="9144000" cy="73025"/>
            <a:chOff x="0" y="3268345"/>
            <a:chExt cx="9144000" cy="146304"/>
          </a:xfrm>
        </p:grpSpPr>
        <p:sp>
          <p:nvSpPr>
            <p:cNvPr id="6" name="Rectangle 5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5181600" y="3268345"/>
              <a:ext cx="1096962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6278562" y="3268345"/>
              <a:ext cx="1096963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7375525" y="3268345"/>
              <a:ext cx="1098550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793750"/>
          </a:xfrm>
          <a:prstGeom prst="rect">
            <a:avLst/>
          </a:prstGeo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371600"/>
            <a:ext cx="5111750" cy="4754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371600"/>
            <a:ext cx="3008313" cy="47545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5CC35-2B75-4E49-9202-7B55C8A4E2A6}" type="datetimeFigureOut">
              <a:rPr lang="en-US"/>
              <a:pPr>
                <a:defRPr/>
              </a:pPr>
              <a:t>1/29/2010</a:t>
            </a:fld>
            <a:endParaRPr lang="en-US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86594-31C6-4922-B76E-F17595518E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-9525" y="-19050"/>
            <a:ext cx="9144000" cy="147638"/>
            <a:chOff x="0" y="3268345"/>
            <a:chExt cx="9144000" cy="146304"/>
          </a:xfrm>
        </p:grpSpPr>
        <p:sp>
          <p:nvSpPr>
            <p:cNvPr id="6" name="Rectangle 5"/>
            <p:cNvSpPr/>
            <p:nvPr userDrawn="1"/>
          </p:nvSpPr>
          <p:spPr>
            <a:xfrm>
              <a:off x="0" y="3268345"/>
              <a:ext cx="9144000" cy="146304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7" name="Rectangle 6"/>
            <p:cNvSpPr/>
            <p:nvPr userDrawn="1"/>
          </p:nvSpPr>
          <p:spPr>
            <a:xfrm>
              <a:off x="5495925" y="3268345"/>
              <a:ext cx="1096963" cy="14630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6592888" y="3268345"/>
              <a:ext cx="1096962" cy="1463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7689850" y="3268345"/>
              <a:ext cx="1096963" cy="14630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15" name="Picture Placeholder 14"/>
          <p:cNvSpPr>
            <a:spLocks noGrp="1"/>
          </p:cNvSpPr>
          <p:nvPr>
            <p:ph type="pic" sz="quarter" idx="13"/>
          </p:nvPr>
        </p:nvSpPr>
        <p:spPr>
          <a:xfrm>
            <a:off x="1801368" y="685800"/>
            <a:ext cx="5495544" cy="3886200"/>
          </a:xfrm>
          <a:solidFill>
            <a:schemeClr val="accent1"/>
          </a:solidFill>
          <a:effectLst>
            <a:reflection blurRad="6350" stA="52000" endA="300" endPos="35000" dir="5400000" sy="-100000" algn="bl" rotWithShape="0"/>
          </a:effectLst>
          <a:scene3d>
            <a:camera prst="orthographicFront"/>
            <a:lightRig rig="contrasting" dir="t"/>
          </a:scene3d>
          <a:sp3d contourW="12700" prstMaterial="softEdge">
            <a:bevelT prst="cross"/>
            <a:contourClr>
              <a:srgbClr val="FFFFFF"/>
            </a:contourClr>
          </a:sp3d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04AFD-86B2-4FA8-91F1-8D8FDD41DAD4}" type="datetimeFigureOut">
              <a:rPr lang="en-US"/>
              <a:pPr>
                <a:defRPr/>
              </a:pPr>
              <a:t>1/29/2010</a:t>
            </a:fld>
            <a:endParaRPr lang="en-US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C661F-F15D-4633-9930-93C40532C2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26" y="0"/>
            <a:ext cx="9144000" cy="6286520"/>
          </a:xfrm>
          <a:prstGeom prst="rect">
            <a:avLst/>
          </a:prstGeom>
          <a:gradFill flip="none" rotWithShape="1">
            <a:gsLst>
              <a:gs pos="1000">
                <a:schemeClr val="bg2">
                  <a:alpha val="0"/>
                </a:schemeClr>
              </a:gs>
              <a:gs pos="100000">
                <a:schemeClr val="bg1">
                  <a:alpha val="92000"/>
                </a:schemeClr>
              </a:gs>
            </a:gsLst>
            <a:lin ang="16200000" scaled="1"/>
            <a:tileRect/>
          </a:gradFill>
          <a:ln w="28575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ko-KR" altLang="en-US"/>
          </a:p>
        </p:txBody>
      </p:sp>
      <p:sp>
        <p:nvSpPr>
          <p:cNvPr id="205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73838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ysClr val="windowText" lastClr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730A82B-7FFE-4A24-897B-BCA1B259C431}" type="datetimeFigureOut">
              <a:rPr lang="en-US"/>
              <a:pPr>
                <a:defRPr/>
              </a:pPr>
              <a:t>1/29/2010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ysClr val="windowText" lastClr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0375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ysClr val="windowText" lastClr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16C961B-918C-4823-A338-9416BEBB21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effectLst>
            <a:glow rad="101600">
              <a:schemeClr val="tx2"/>
            </a:glo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Gill Sans MT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Gill Sans MT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Gill Sans MT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Gill Sans MT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 2" pitchFamily="18" charset="2"/>
        <a:buChar char="¥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108BB4"/>
        </a:buClr>
        <a:buSzPct val="60000"/>
        <a:buFont typeface="Wingdings 2" pitchFamily="18" charset="2"/>
        <a:buChar char="¥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DA7328"/>
        </a:buClr>
        <a:buSzPct val="57000"/>
        <a:buFont typeface="Wingdings 2" pitchFamily="18" charset="2"/>
        <a:buChar char="¥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AE589F"/>
        </a:buClr>
        <a:buSzPct val="55000"/>
        <a:buFont typeface="Wingdings 2" pitchFamily="18" charset="2"/>
        <a:buChar char="¥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0000"/>
        <a:buFont typeface="Wingdings 2" pitchFamily="18" charset="2"/>
        <a:buChar char="¥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png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KFKVbV5Uxus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3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69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2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69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wmf"/><Relationship Id="rId4" Type="http://schemas.openxmlformats.org/officeDocument/2006/relationships/image" Target="../media/image75.w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2" Type="http://schemas.openxmlformats.org/officeDocument/2006/relationships/image" Target="../media/image78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81.wmf"/><Relationship Id="rId4" Type="http://schemas.openxmlformats.org/officeDocument/2006/relationships/image" Target="../media/image80.wmf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2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7" Type="http://schemas.openxmlformats.org/officeDocument/2006/relationships/image" Target="../media/image8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83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28.png"/><Relationship Id="rId4" Type="http://schemas.openxmlformats.org/officeDocument/2006/relationships/image" Target="../media/image9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2362200"/>
            <a:ext cx="7010400" cy="860425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Hurricane Eye Formation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Jonathan Vigh</a:t>
            </a:r>
          </a:p>
          <a:p>
            <a:r>
              <a:rPr lang="en-US" dirty="0" smtClean="0"/>
              <a:t>Colorado State University</a:t>
            </a:r>
          </a:p>
          <a:p>
            <a:endParaRPr lang="en-US" dirty="0" smtClean="0"/>
          </a:p>
          <a:p>
            <a:r>
              <a:rPr lang="en-US" dirty="0" smtClean="0"/>
              <a:t>PhD Defense Seminar</a:t>
            </a:r>
          </a:p>
          <a:p>
            <a:r>
              <a:rPr lang="en-US" sz="2100" dirty="0" smtClean="0"/>
              <a:t>1:30 PM  29 January 2010</a:t>
            </a:r>
            <a:endParaRPr lang="en-US" sz="2100" dirty="0"/>
          </a:p>
        </p:txBody>
      </p:sp>
      <p:pic>
        <p:nvPicPr>
          <p:cNvPr id="6" name="Picture 3" descr="K:\Users\Jonathan Vigh\Documents\Personal\Academic Documents\Work\PhD Defense\review_pngs\ida_picture_removal_despeckle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38601"/>
            <a:ext cx="2924888" cy="2819400"/>
          </a:xfrm>
          <a:prstGeom prst="rect">
            <a:avLst/>
          </a:prstGeom>
          <a:noFill/>
        </p:spPr>
      </p:pic>
      <p:pic>
        <p:nvPicPr>
          <p:cNvPr id="14343" name="Picture 7" descr="K:\Users\Jonathan Vigh\Documents\Personal\Academic Documents\Work\PhD Defense\review_pngs\136586main_iss012e05235_high.png"/>
          <p:cNvPicPr>
            <a:picLocks noChangeAspect="1" noChangeArrowheads="1"/>
          </p:cNvPicPr>
          <p:nvPr/>
        </p:nvPicPr>
        <p:blipFill>
          <a:blip r:embed="rId3" cstate="print"/>
          <a:srcRect l="13609" t="169" r="12867" b="5396"/>
          <a:stretch>
            <a:fillRect/>
          </a:stretch>
        </p:blipFill>
        <p:spPr bwMode="auto">
          <a:xfrm>
            <a:off x="6019800" y="4124325"/>
            <a:ext cx="3124200" cy="27336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499616"/>
            <a:ext cx="5334000" cy="5358384"/>
          </a:xfrm>
        </p:spPr>
        <p:txBody>
          <a:bodyPr/>
          <a:lstStyle/>
          <a:p>
            <a:pPr lvl="1"/>
            <a:r>
              <a:rPr lang="en-US" sz="2000" dirty="0" smtClean="0"/>
              <a:t>Split PGF into a mean and perturbation component</a:t>
            </a:r>
          </a:p>
          <a:p>
            <a:pPr lvl="1"/>
            <a:r>
              <a:rPr lang="en-US" sz="2000" dirty="0" smtClean="0"/>
              <a:t>Split the perturbation part into dynamic part and a buoyant part</a:t>
            </a:r>
          </a:p>
          <a:p>
            <a:pPr lvl="1"/>
            <a:r>
              <a:rPr lang="en-US" sz="2000" dirty="0" smtClean="0"/>
              <a:t>70% of </a:t>
            </a:r>
            <a:r>
              <a:rPr lang="en-US" sz="2000" dirty="0" err="1" smtClean="0">
                <a:latin typeface="Arial"/>
                <a:cs typeface="Arial"/>
              </a:rPr>
              <a:t>Δp</a:t>
            </a:r>
            <a:r>
              <a:rPr lang="en-US" sz="2000" dirty="0" smtClean="0">
                <a:latin typeface="Arial"/>
                <a:cs typeface="Arial"/>
              </a:rPr>
              <a:t> due to </a:t>
            </a:r>
            <a:r>
              <a:rPr lang="en-US" sz="2000" dirty="0" smtClean="0"/>
              <a:t>buoyancy force (</a:t>
            </a:r>
            <a:r>
              <a:rPr lang="en-US" sz="2000" dirty="0" err="1" smtClean="0"/>
              <a:t>eyewall</a:t>
            </a:r>
            <a:r>
              <a:rPr lang="en-US" sz="2000" dirty="0" smtClean="0"/>
              <a:t> heating and eye subsidence)</a:t>
            </a:r>
          </a:p>
          <a:p>
            <a:pPr lvl="1"/>
            <a:r>
              <a:rPr lang="en-US" sz="2000" dirty="0" smtClean="0"/>
              <a:t>30% of </a:t>
            </a:r>
            <a:r>
              <a:rPr lang="en-US" sz="2000" dirty="0" err="1" smtClean="0">
                <a:latin typeface="Arial"/>
                <a:cs typeface="Arial"/>
              </a:rPr>
              <a:t>Δp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 smtClean="0"/>
              <a:t>due to centrifugal effect</a:t>
            </a:r>
          </a:p>
          <a:p>
            <a:pPr lvl="1"/>
            <a:r>
              <a:rPr lang="en-US" sz="2000" dirty="0" smtClean="0"/>
              <a:t>Negative vertical shear </a:t>
            </a:r>
            <a:r>
              <a:rPr lang="en-US" sz="2000" i="1" dirty="0" smtClean="0"/>
              <a:t>caused</a:t>
            </a:r>
            <a:r>
              <a:rPr lang="en-US" sz="2000" dirty="0" smtClean="0"/>
              <a:t> by subsidence warming, not other way around</a:t>
            </a:r>
          </a:p>
          <a:p>
            <a:pPr lvl="1"/>
            <a:r>
              <a:rPr lang="en-US" sz="2000" b="1" dirty="0" smtClean="0">
                <a:solidFill>
                  <a:srgbClr val="FF0000"/>
                </a:solidFill>
              </a:rPr>
              <a:t>Subsidence due to positive radial shear of tangential wind </a:t>
            </a:r>
          </a:p>
          <a:p>
            <a:pPr lvl="2"/>
            <a:r>
              <a:rPr lang="en-US" sz="1600" dirty="0" smtClean="0"/>
              <a:t>(not vertical shear)</a:t>
            </a:r>
          </a:p>
          <a:p>
            <a:pPr lvl="1"/>
            <a:r>
              <a:rPr lang="en-US" sz="2000" dirty="0" smtClean="0"/>
              <a:t>Eye forms when perturbation PGF causes deep subsidence throughout the center column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Zhang, Liu, </a:t>
            </a:r>
            <a:r>
              <a:rPr lang="en-US" dirty="0" err="1" smtClean="0"/>
              <a:t>Yau</a:t>
            </a:r>
            <a:r>
              <a:rPr lang="en-US" dirty="0" smtClean="0"/>
              <a:t> 2000</a:t>
            </a:r>
            <a:br>
              <a:rPr lang="en-US" dirty="0" smtClean="0"/>
            </a:br>
            <a:r>
              <a:rPr lang="en-US" dirty="0" smtClean="0"/>
              <a:t>The answer??????</a:t>
            </a:r>
            <a:endParaRPr lang="en-US" dirty="0"/>
          </a:p>
        </p:txBody>
      </p:sp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81495" y="0"/>
            <a:ext cx="3762505" cy="67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Rapid Development of the Warm Core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4" name="Content Placeholder 1"/>
          <p:cNvSpPr>
            <a:spLocks noGrp="1"/>
          </p:cNvSpPr>
          <p:nvPr>
            <p:ph idx="1"/>
          </p:nvPr>
        </p:nvSpPr>
        <p:spPr>
          <a:xfrm>
            <a:off x="457200" y="1499616"/>
            <a:ext cx="8229600" cy="505358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700" b="1" dirty="0" smtClean="0">
                <a:solidFill>
                  <a:srgbClr val="FF0000"/>
                </a:solidFill>
              </a:rPr>
              <a:t>Isolate conditions under which a warm-core thermal structure can rapidly develop.</a:t>
            </a:r>
          </a:p>
          <a:p>
            <a:pPr>
              <a:lnSpc>
                <a:spcPct val="90000"/>
              </a:lnSpc>
            </a:pPr>
            <a:r>
              <a:rPr lang="en-US" sz="2700" b="1" dirty="0" smtClean="0">
                <a:solidFill>
                  <a:srgbClr val="FF0000"/>
                </a:solidFill>
              </a:rPr>
              <a:t>Understand role of warm core in stabilizing the storm. </a:t>
            </a:r>
          </a:p>
          <a:p>
            <a:pPr>
              <a:lnSpc>
                <a:spcPct val="90000"/>
              </a:lnSpc>
            </a:pPr>
            <a:r>
              <a:rPr lang="en-US" sz="2700" dirty="0" smtClean="0">
                <a:solidFill>
                  <a:srgbClr val="000000"/>
                </a:solidFill>
              </a:rPr>
              <a:t>Sawyer-</a:t>
            </a:r>
            <a:r>
              <a:rPr lang="en-US" sz="2700" dirty="0" err="1" smtClean="0">
                <a:solidFill>
                  <a:srgbClr val="000000"/>
                </a:solidFill>
              </a:rPr>
              <a:t>Eliassen</a:t>
            </a:r>
            <a:r>
              <a:rPr lang="en-US" sz="2700" dirty="0" smtClean="0">
                <a:solidFill>
                  <a:srgbClr val="000000"/>
                </a:solidFill>
              </a:rPr>
              <a:t> transverse circulation and associated geopotential tendency equation</a:t>
            </a:r>
          </a:p>
          <a:p>
            <a:pPr>
              <a:lnSpc>
                <a:spcPct val="90000"/>
              </a:lnSpc>
            </a:pPr>
            <a:r>
              <a:rPr lang="en-US" sz="2700" dirty="0" smtClean="0">
                <a:solidFill>
                  <a:srgbClr val="000000"/>
                </a:solidFill>
              </a:rPr>
              <a:t>2</a:t>
            </a:r>
            <a:r>
              <a:rPr lang="en-US" sz="2700" baseline="30000" dirty="0" smtClean="0">
                <a:solidFill>
                  <a:srgbClr val="000000"/>
                </a:solidFill>
              </a:rPr>
              <a:t>nd</a:t>
            </a:r>
            <a:r>
              <a:rPr lang="en-US" sz="2700" dirty="0" smtClean="0">
                <a:solidFill>
                  <a:srgbClr val="000000"/>
                </a:solidFill>
              </a:rPr>
              <a:t> order PDE’s containing the diabatic forcing and three spatially varying coefficients: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</a:rPr>
              <a:t>Static stability, </a:t>
            </a:r>
            <a:r>
              <a:rPr lang="en-US" sz="2400" i="1" dirty="0" smtClean="0">
                <a:solidFill>
                  <a:srgbClr val="000000"/>
                </a:solidFill>
              </a:rPr>
              <a:t>A</a:t>
            </a:r>
          </a:p>
          <a:p>
            <a:pPr lvl="1">
              <a:lnSpc>
                <a:spcPct val="90000"/>
              </a:lnSpc>
            </a:pPr>
            <a:r>
              <a:rPr lang="en-US" sz="2400" dirty="0" err="1" smtClean="0">
                <a:solidFill>
                  <a:srgbClr val="000000"/>
                </a:solidFill>
              </a:rPr>
              <a:t>Baroclinicity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i="1" dirty="0" smtClean="0">
                <a:solidFill>
                  <a:srgbClr val="000000"/>
                </a:solidFill>
              </a:rPr>
              <a:t>B</a:t>
            </a:r>
            <a:endParaRPr lang="en-US" sz="2400" dirty="0" smtClean="0">
              <a:solidFill>
                <a:srgbClr val="00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</a:rPr>
              <a:t>Inertial Stability, </a:t>
            </a:r>
            <a:r>
              <a:rPr lang="en-US" sz="2400" i="1" dirty="0" smtClean="0">
                <a:solidFill>
                  <a:srgbClr val="000000"/>
                </a:solidFill>
              </a:rPr>
              <a:t>C</a:t>
            </a:r>
          </a:p>
          <a:p>
            <a:pPr>
              <a:lnSpc>
                <a:spcPct val="90000"/>
              </a:lnSpc>
            </a:pPr>
            <a:r>
              <a:rPr lang="en-US" sz="2700" dirty="0" smtClean="0">
                <a:solidFill>
                  <a:schemeClr val="tx1"/>
                </a:solidFill>
              </a:rPr>
              <a:t>The large radial variations in inertial stability are typically most important.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1" y="2971800"/>
            <a:ext cx="4609181" cy="3886200"/>
          </a:xfrm>
        </p:spPr>
      </p:pic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495800" y="2971800"/>
            <a:ext cx="4648200" cy="38862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buFont typeface="Wingdings 2" pitchFamily="18" charset="2"/>
              <a:buNone/>
            </a:pPr>
            <a:endParaRPr lang="en-US" sz="2200" dirty="0" smtClean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600" dirty="0" smtClean="0">
                <a:solidFill>
                  <a:srgbClr val="000000"/>
                </a:solidFill>
              </a:rPr>
              <a:t>Gradient wind balance</a:t>
            </a:r>
          </a:p>
          <a:p>
            <a:pPr>
              <a:lnSpc>
                <a:spcPct val="90000"/>
              </a:lnSpc>
            </a:pPr>
            <a:endParaRPr lang="en-US" sz="2600" dirty="0" smtClean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600" dirty="0" smtClean="0">
                <a:solidFill>
                  <a:srgbClr val="000000"/>
                </a:solidFill>
              </a:rPr>
              <a:t>Tangential momentum</a:t>
            </a:r>
          </a:p>
          <a:p>
            <a:pPr>
              <a:lnSpc>
                <a:spcPct val="90000"/>
              </a:lnSpc>
            </a:pPr>
            <a:endParaRPr lang="en-US" sz="2600" dirty="0" smtClean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600" dirty="0" smtClean="0">
                <a:solidFill>
                  <a:srgbClr val="000000"/>
                </a:solidFill>
              </a:rPr>
              <a:t>Hydrostatic balance</a:t>
            </a:r>
          </a:p>
          <a:p>
            <a:pPr>
              <a:lnSpc>
                <a:spcPct val="90000"/>
              </a:lnSpc>
            </a:pPr>
            <a:endParaRPr lang="en-US" sz="2600" dirty="0" smtClean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600" dirty="0" smtClean="0">
                <a:solidFill>
                  <a:srgbClr val="000000"/>
                </a:solidFill>
              </a:rPr>
              <a:t>Continuity </a:t>
            </a:r>
          </a:p>
          <a:p>
            <a:pPr>
              <a:lnSpc>
                <a:spcPct val="90000"/>
              </a:lnSpc>
            </a:pPr>
            <a:endParaRPr lang="en-US" sz="2600" dirty="0" smtClean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600" dirty="0" smtClean="0">
                <a:solidFill>
                  <a:srgbClr val="000000"/>
                </a:solidFill>
              </a:rPr>
              <a:t>Thermodynamic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Balanced Vortex Model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1600200"/>
            <a:ext cx="9144000" cy="9239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/>
              <a:t>Inviscid</a:t>
            </a:r>
            <a:r>
              <a:rPr lang="en-US" dirty="0"/>
              <a:t>, </a:t>
            </a:r>
            <a:r>
              <a:rPr lang="en-US" dirty="0" err="1"/>
              <a:t>axisymmetric</a:t>
            </a:r>
            <a:r>
              <a:rPr lang="en-US" dirty="0"/>
              <a:t>, quasi-static, gradient-balanced motions of a stratified,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                              compressible atmosphere on an f-plane.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Log pressure vertical coordinate:  </a:t>
            </a:r>
            <a:r>
              <a:rPr lang="en-US" i="1" dirty="0"/>
              <a:t>z</a:t>
            </a:r>
            <a:r>
              <a:rPr lang="en-US" dirty="0"/>
              <a:t> = </a:t>
            </a:r>
            <a:r>
              <a:rPr lang="en-US" i="1" dirty="0"/>
              <a:t>H</a:t>
            </a:r>
            <a:r>
              <a:rPr lang="en-US" dirty="0"/>
              <a:t> log (</a:t>
            </a:r>
            <a:r>
              <a:rPr lang="en-US" i="1" dirty="0"/>
              <a:t>p</a:t>
            </a:r>
            <a:r>
              <a:rPr lang="en-US" baseline="-25000" dirty="0"/>
              <a:t>0</a:t>
            </a:r>
            <a:r>
              <a:rPr lang="en-US" dirty="0"/>
              <a:t> /</a:t>
            </a:r>
            <a:r>
              <a:rPr lang="en-US" i="1" dirty="0"/>
              <a:t>p</a:t>
            </a:r>
            <a:r>
              <a:rPr lang="en-US" dirty="0"/>
              <a:t>)     Scale height:  </a:t>
            </a:r>
            <a:r>
              <a:rPr lang="en-US" i="1" dirty="0"/>
              <a:t>H</a:t>
            </a:r>
            <a:r>
              <a:rPr lang="en-US" dirty="0"/>
              <a:t> = </a:t>
            </a:r>
            <a:r>
              <a:rPr lang="en-US" i="1" dirty="0"/>
              <a:t>RT</a:t>
            </a:r>
            <a:r>
              <a:rPr lang="en-US" baseline="-25000" dirty="0"/>
              <a:t>0</a:t>
            </a:r>
            <a:r>
              <a:rPr lang="en-US" dirty="0"/>
              <a:t> /</a:t>
            </a:r>
            <a:r>
              <a:rPr lang="en-US" i="1" dirty="0"/>
              <a:t>g</a:t>
            </a:r>
            <a:r>
              <a:rPr lang="en-US" dirty="0"/>
              <a:t> ~ 8.79 km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" y="1447801"/>
            <a:ext cx="3657600" cy="1577928"/>
          </a:xfrm>
          <a:solidFill>
            <a:srgbClr val="FF0000"/>
          </a:solidFill>
          <a:ln w="28575">
            <a:solidFill>
              <a:srgbClr val="FF0000"/>
            </a:solidFill>
          </a:ln>
          <a:effectLst>
            <a:outerShdw dist="25400" dir="5400000" algn="br" rotWithShape="0">
              <a:srgbClr val="000000">
                <a:alpha val="0"/>
              </a:srgbClr>
            </a:outerShdw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572000"/>
            <a:ext cx="6172200" cy="819150"/>
          </a:xfrm>
          <a:prstGeom prst="rect">
            <a:avLst/>
          </a:prstGeom>
          <a:solidFill>
            <a:schemeClr val="bg1"/>
          </a:solidFill>
          <a:ln w="57150">
            <a:solidFill>
              <a:srgbClr val="008000"/>
            </a:solidFill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0" y="4191000"/>
            <a:ext cx="6172200" cy="4095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/>
              <a:t>Sawyer-</a:t>
            </a:r>
            <a:r>
              <a:rPr lang="en-US" sz="2000" dirty="0" err="1"/>
              <a:t>Eliassen</a:t>
            </a:r>
            <a:r>
              <a:rPr lang="en-US" sz="2000" dirty="0"/>
              <a:t> Transverse Circulation Equation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0"/>
            <a:ext cx="5486400" cy="92392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Combine tangential wind equation x (</a:t>
            </a:r>
            <a:r>
              <a:rPr lang="en-US" i="1" dirty="0"/>
              <a:t>f</a:t>
            </a:r>
            <a:r>
              <a:rPr lang="en-US" dirty="0"/>
              <a:t> + 2</a:t>
            </a:r>
            <a:r>
              <a:rPr lang="en-US" i="1" dirty="0"/>
              <a:t>v</a:t>
            </a:r>
            <a:r>
              <a:rPr lang="en-US" dirty="0"/>
              <a:t>/</a:t>
            </a:r>
            <a:r>
              <a:rPr lang="en-US" i="1" dirty="0"/>
              <a:t>r</a:t>
            </a:r>
            <a:r>
              <a:rPr lang="en-US" dirty="0"/>
              <a:t>)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with the thermodynamic equation x (</a:t>
            </a:r>
            <a:r>
              <a:rPr lang="en-US" i="1" dirty="0"/>
              <a:t>g</a:t>
            </a:r>
            <a:r>
              <a:rPr lang="en-US" dirty="0"/>
              <a:t>/</a:t>
            </a:r>
            <a:r>
              <a:rPr lang="en-US" i="1" dirty="0"/>
              <a:t>T</a:t>
            </a:r>
            <a:r>
              <a:rPr lang="en-US" baseline="-25000" dirty="0"/>
              <a:t>0</a:t>
            </a:r>
            <a:r>
              <a:rPr lang="en-US" dirty="0"/>
              <a:t>),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then make use of hydrostatic and gradient relations: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3429000"/>
            <a:ext cx="2774950" cy="3698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Introduce </a:t>
            </a:r>
            <a:r>
              <a:rPr lang="en-US" dirty="0" err="1"/>
              <a:t>streamfunction</a:t>
            </a:r>
            <a:r>
              <a:rPr lang="en-US" dirty="0"/>
              <a:t>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3048000"/>
            <a:ext cx="2454275" cy="3698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Eliminate geopotential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3810000"/>
            <a:ext cx="3570288" cy="3698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Use mass conservation principle:</a:t>
            </a:r>
          </a:p>
        </p:txBody>
      </p:sp>
      <p:sp>
        <p:nvSpPr>
          <p:cNvPr id="17421" name="TextBox 14"/>
          <p:cNvSpPr txBox="1">
            <a:spLocks noChangeArrowheads="1"/>
          </p:cNvSpPr>
          <p:nvPr/>
        </p:nvSpPr>
        <p:spPr bwMode="auto">
          <a:xfrm>
            <a:off x="6248400" y="4876800"/>
            <a:ext cx="255746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latin typeface="Gill Sans MT" pitchFamily="34" charset="0"/>
              </a:rPr>
              <a:t>To ensure an elliptic</a:t>
            </a:r>
          </a:p>
          <a:p>
            <a:r>
              <a:rPr lang="en-US" dirty="0">
                <a:latin typeface="Gill Sans MT" pitchFamily="34" charset="0"/>
              </a:rPr>
              <a:t>equation, only consider</a:t>
            </a:r>
          </a:p>
          <a:p>
            <a:r>
              <a:rPr lang="en-US" i="1" dirty="0">
                <a:latin typeface="Gill Sans MT" pitchFamily="34" charset="0"/>
              </a:rPr>
              <a:t>AC – B</a:t>
            </a:r>
            <a:r>
              <a:rPr lang="en-US" baseline="30000" dirty="0">
                <a:latin typeface="Gill Sans MT" pitchFamily="34" charset="0"/>
              </a:rPr>
              <a:t>2</a:t>
            </a:r>
            <a:r>
              <a:rPr lang="en-US" dirty="0">
                <a:latin typeface="Gill Sans MT" pitchFamily="34" charset="0"/>
              </a:rPr>
              <a:t> &gt; 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05600" y="3505200"/>
            <a:ext cx="2543175" cy="1477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+mj-lt"/>
                <a:cs typeface="+mn-cs"/>
              </a:rPr>
              <a:t>Boundary</a:t>
            </a:r>
            <a:r>
              <a:rPr lang="en-US" b="1" dirty="0">
                <a:latin typeface="Century Gothic"/>
                <a:cs typeface="+mn-cs"/>
              </a:rPr>
              <a:t> conditions: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Century Gothic"/>
                <a:cs typeface="+mn-cs"/>
              </a:rPr>
              <a:t>     </a:t>
            </a:r>
            <a:r>
              <a:rPr lang="el-GR" dirty="0">
                <a:latin typeface="Century Gothic"/>
                <a:cs typeface="+mn-cs"/>
              </a:rPr>
              <a:t>Ψ</a:t>
            </a:r>
            <a:r>
              <a:rPr lang="en-US" dirty="0">
                <a:latin typeface="Century Gothic"/>
                <a:cs typeface="+mn-cs"/>
              </a:rPr>
              <a:t>= 0 at </a:t>
            </a:r>
            <a:r>
              <a:rPr lang="en-US" i="1" dirty="0">
                <a:latin typeface="Century Gothic"/>
                <a:cs typeface="+mn-cs"/>
              </a:rPr>
              <a:t>z</a:t>
            </a:r>
            <a:r>
              <a:rPr lang="en-US" dirty="0">
                <a:latin typeface="Century Gothic"/>
                <a:cs typeface="+mn-cs"/>
              </a:rPr>
              <a:t> = 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Century Gothic"/>
                <a:cs typeface="+mn-cs"/>
              </a:rPr>
              <a:t>     </a:t>
            </a:r>
            <a:r>
              <a:rPr lang="el-GR" dirty="0">
                <a:latin typeface="Century Gothic"/>
                <a:cs typeface="+mn-cs"/>
              </a:rPr>
              <a:t>Ψ</a:t>
            </a:r>
            <a:r>
              <a:rPr lang="en-US" dirty="0">
                <a:latin typeface="Century Gothic"/>
                <a:cs typeface="+mn-cs"/>
              </a:rPr>
              <a:t>= 0 at </a:t>
            </a:r>
            <a:r>
              <a:rPr lang="en-US" i="1" dirty="0">
                <a:latin typeface="Century Gothic"/>
                <a:cs typeface="+mn-cs"/>
              </a:rPr>
              <a:t>z</a:t>
            </a:r>
            <a:r>
              <a:rPr lang="en-US" dirty="0">
                <a:latin typeface="Century Gothic"/>
                <a:cs typeface="+mn-cs"/>
              </a:rPr>
              <a:t> = z</a:t>
            </a:r>
            <a:r>
              <a:rPr lang="en-US" baseline="-25000" dirty="0">
                <a:latin typeface="Century Gothic"/>
                <a:cs typeface="+mn-cs"/>
              </a:rPr>
              <a:t>t</a:t>
            </a:r>
            <a:r>
              <a:rPr lang="en-US" dirty="0">
                <a:latin typeface="Century Gothic"/>
                <a:cs typeface="+mn-cs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cs typeface="+mn-cs"/>
              </a:rPr>
              <a:t>     </a:t>
            </a:r>
            <a:r>
              <a:rPr lang="el-GR" dirty="0">
                <a:latin typeface="Century Gothic"/>
                <a:cs typeface="+mn-cs"/>
              </a:rPr>
              <a:t>Ψ</a:t>
            </a:r>
            <a:r>
              <a:rPr lang="en-US" dirty="0">
                <a:latin typeface="Century Gothic"/>
                <a:cs typeface="+mn-cs"/>
              </a:rPr>
              <a:t>= 0 at </a:t>
            </a:r>
            <a:r>
              <a:rPr lang="en-US" i="1" dirty="0">
                <a:latin typeface="Century Gothic"/>
                <a:cs typeface="+mn-cs"/>
              </a:rPr>
              <a:t>r</a:t>
            </a:r>
            <a:r>
              <a:rPr lang="en-US" dirty="0">
                <a:latin typeface="Century Gothic"/>
                <a:cs typeface="+mn-cs"/>
              </a:rPr>
              <a:t> = 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cs typeface="+mn-cs"/>
              </a:rPr>
              <a:t>     </a:t>
            </a:r>
            <a:r>
              <a:rPr lang="en-US" i="1" dirty="0">
                <a:latin typeface="+mn-lt"/>
                <a:cs typeface="+mn-cs"/>
              </a:rPr>
              <a:t>r</a:t>
            </a:r>
            <a:r>
              <a:rPr lang="el-GR" dirty="0">
                <a:latin typeface="Century Gothic"/>
                <a:cs typeface="+mn-cs"/>
              </a:rPr>
              <a:t>Ψ</a:t>
            </a:r>
            <a:r>
              <a:rPr lang="en-US" dirty="0">
                <a:latin typeface="Century Gothic"/>
                <a:cs typeface="+mn-cs"/>
              </a:rPr>
              <a:t>= 0 as </a:t>
            </a:r>
            <a:r>
              <a:rPr lang="en-US" i="1" dirty="0">
                <a:latin typeface="Century Gothic"/>
                <a:cs typeface="+mn-cs"/>
              </a:rPr>
              <a:t>r</a:t>
            </a:r>
            <a:r>
              <a:rPr lang="en-US" dirty="0">
                <a:latin typeface="Century Gothic"/>
                <a:cs typeface="+mn-cs"/>
              </a:rPr>
              <a:t>→∞ </a:t>
            </a:r>
            <a:endParaRPr lang="en-US" dirty="0">
              <a:latin typeface="+mn-lt"/>
              <a:cs typeface="+mn-cs"/>
            </a:endParaRPr>
          </a:p>
        </p:txBody>
      </p:sp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172200"/>
            <a:ext cx="8634413" cy="685800"/>
          </a:xfrm>
          <a:prstGeom prst="rect">
            <a:avLst/>
          </a:prstGeom>
          <a:solidFill>
            <a:srgbClr val="800080"/>
          </a:solidFill>
          <a:ln w="57150">
            <a:solidFill>
              <a:srgbClr val="800080"/>
            </a:solidFill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0" y="5715000"/>
            <a:ext cx="8610600" cy="4095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Geopotential </a:t>
            </a:r>
            <a:r>
              <a:rPr lang="en-US" sz="2000" dirty="0"/>
              <a:t>Tendency</a:t>
            </a:r>
            <a:r>
              <a:rPr lang="en-US" dirty="0"/>
              <a:t> Equation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5410200"/>
            <a:ext cx="4429125" cy="36988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Use mass continuity to eliminate </a:t>
            </a:r>
            <a:r>
              <a:rPr lang="en-US" i="1" dirty="0"/>
              <a:t>u </a:t>
            </a:r>
            <a:r>
              <a:rPr lang="en-US" dirty="0"/>
              <a:t>and </a:t>
            </a:r>
            <a:r>
              <a:rPr lang="en-US" i="1" dirty="0"/>
              <a:t>w:</a:t>
            </a:r>
            <a:endParaRPr lang="en-US" dirty="0"/>
          </a:p>
        </p:txBody>
      </p:sp>
      <p:pic>
        <p:nvPicPr>
          <p:cNvPr id="19" name="Picture 2" descr="K:\Users\Jonathan Vigh\Documents\Personal\Academic Documents\Work\PhD Defense\review_pngs\willoughby1995_heat_and_momentum_sources.png"/>
          <p:cNvPicPr>
            <a:picLocks noChangeAspect="1" noChangeArrowheads="1"/>
          </p:cNvPicPr>
          <p:nvPr/>
        </p:nvPicPr>
        <p:blipFill>
          <a:blip r:embed="rId5" cstate="print"/>
          <a:srcRect l="3171" t="31274" r="50000" b="30234"/>
          <a:stretch>
            <a:fillRect/>
          </a:stretch>
        </p:blipFill>
        <p:spPr bwMode="auto">
          <a:xfrm>
            <a:off x="4800600" y="897890"/>
            <a:ext cx="4343400" cy="26784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Content Placeholder 1"/>
          <p:cNvSpPr>
            <a:spLocks noGrp="1"/>
          </p:cNvSpPr>
          <p:nvPr>
            <p:ph idx="4294967295"/>
          </p:nvPr>
        </p:nvSpPr>
        <p:spPr>
          <a:xfrm>
            <a:off x="0" y="1371600"/>
            <a:ext cx="9144000" cy="4824412"/>
          </a:xfrm>
        </p:spPr>
        <p:txBody>
          <a:bodyPr/>
          <a:lstStyle/>
          <a:p>
            <a:r>
              <a:rPr lang="en-US" dirty="0" err="1" smtClean="0"/>
              <a:t>Barotropic</a:t>
            </a:r>
            <a:r>
              <a:rPr lang="en-US" dirty="0" smtClean="0"/>
              <a:t> vortex (</a:t>
            </a:r>
            <a:r>
              <a:rPr lang="en-US" i="1" dirty="0" smtClean="0"/>
              <a:t>B</a:t>
            </a:r>
            <a:r>
              <a:rPr lang="en-US" dirty="0" smtClean="0"/>
              <a:t> = 0)</a:t>
            </a:r>
          </a:p>
          <a:p>
            <a:r>
              <a:rPr lang="en-US" dirty="0" smtClean="0"/>
              <a:t>Constant static stability</a:t>
            </a:r>
          </a:p>
          <a:p>
            <a:r>
              <a:rPr lang="en-US" dirty="0" smtClean="0"/>
              <a:t>Piecewise-constant inertial stability:</a:t>
            </a:r>
          </a:p>
          <a:p>
            <a:endParaRPr lang="en-US" dirty="0" smtClean="0"/>
          </a:p>
          <a:p>
            <a:r>
              <a:rPr lang="en-US" dirty="0" smtClean="0"/>
              <a:t>Separate the vertical and radial structure: ODEs.</a:t>
            </a:r>
          </a:p>
          <a:p>
            <a:r>
              <a:rPr lang="en-US" dirty="0" smtClean="0"/>
              <a:t>Dirac delta function heating.</a:t>
            </a:r>
          </a:p>
          <a:p>
            <a:r>
              <a:rPr lang="en-US" sz="2000" dirty="0" smtClean="0">
                <a:solidFill>
                  <a:srgbClr val="CC3300"/>
                </a:solidFill>
              </a:rPr>
              <a:t>Key differences from </a:t>
            </a:r>
            <a:r>
              <a:rPr lang="en-US" sz="2000" dirty="0" err="1" smtClean="0">
                <a:solidFill>
                  <a:srgbClr val="CC3300"/>
                </a:solidFill>
              </a:rPr>
              <a:t>Eliassen’s</a:t>
            </a:r>
            <a:r>
              <a:rPr lang="en-US" sz="2000" dirty="0" smtClean="0">
                <a:solidFill>
                  <a:srgbClr val="CC3300"/>
                </a:solidFill>
              </a:rPr>
              <a:t> original treatment:</a:t>
            </a:r>
          </a:p>
          <a:p>
            <a:pPr lvl="1"/>
            <a:r>
              <a:rPr lang="en-US" sz="2000" dirty="0" smtClean="0">
                <a:solidFill>
                  <a:srgbClr val="CC3300"/>
                </a:solidFill>
              </a:rPr>
              <a:t>We include the spatial variation of inertial </a:t>
            </a:r>
            <a:r>
              <a:rPr lang="en-US" sz="2000" dirty="0" smtClean="0">
                <a:solidFill>
                  <a:srgbClr val="CC3300"/>
                </a:solidFill>
              </a:rPr>
              <a:t>stability</a:t>
            </a:r>
            <a:endParaRPr lang="en-US" sz="2000" dirty="0" smtClean="0">
              <a:solidFill>
                <a:srgbClr val="CC3300"/>
              </a:solidFill>
            </a:endParaRPr>
          </a:p>
          <a:p>
            <a:pPr lvl="1"/>
            <a:r>
              <a:rPr lang="en-US" sz="2000" dirty="0" smtClean="0">
                <a:solidFill>
                  <a:srgbClr val="CC3300"/>
                </a:solidFill>
              </a:rPr>
              <a:t>We use </a:t>
            </a:r>
            <a:r>
              <a:rPr lang="en-US" sz="2000" dirty="0" smtClean="0">
                <a:solidFill>
                  <a:srgbClr val="CC3300"/>
                </a:solidFill>
              </a:rPr>
              <a:t>Bessel functions to solve the radial ODEs, not Greens function</a:t>
            </a:r>
            <a:endParaRPr lang="en-US" sz="2000" dirty="0" smtClean="0">
              <a:solidFill>
                <a:srgbClr val="CC3300"/>
              </a:solidFill>
            </a:endParaRPr>
          </a:p>
          <a:p>
            <a:pPr lvl="1"/>
            <a:r>
              <a:rPr lang="en-US" sz="2000" dirty="0" smtClean="0">
                <a:solidFill>
                  <a:srgbClr val="CC3300"/>
                </a:solidFill>
              </a:rPr>
              <a:t>The full effects of circular geometry are </a:t>
            </a:r>
            <a:r>
              <a:rPr lang="en-US" sz="2000" dirty="0" smtClean="0">
                <a:solidFill>
                  <a:srgbClr val="CC3300"/>
                </a:solidFill>
              </a:rPr>
              <a:t>included!</a:t>
            </a:r>
            <a:endParaRPr lang="en-US" sz="2000" dirty="0" smtClean="0">
              <a:solidFill>
                <a:srgbClr val="CC3300"/>
              </a:solidFill>
            </a:endParaRPr>
          </a:p>
          <a:p>
            <a:pPr>
              <a:buFont typeface="Wingdings 2" pitchFamily="18" charset="2"/>
              <a:buNone/>
            </a:pPr>
            <a:endParaRPr lang="en-US" sz="2400" dirty="0" smtClean="0">
              <a:solidFill>
                <a:srgbClr val="CC3300"/>
              </a:solidFill>
            </a:endParaRPr>
          </a:p>
          <a:p>
            <a:pPr>
              <a:buFont typeface="Wingdings 2" pitchFamily="18" charset="2"/>
              <a:buNone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Simplifications to allow analytic solution</a:t>
            </a:r>
            <a:endParaRPr lang="en-US" dirty="0"/>
          </a:p>
        </p:txBody>
      </p:sp>
      <p:graphicFrame>
        <p:nvGraphicFramePr>
          <p:cNvPr id="70660" name="Object 3"/>
          <p:cNvGraphicFramePr>
            <a:graphicFrameLocks noChangeAspect="1"/>
          </p:cNvGraphicFramePr>
          <p:nvPr/>
        </p:nvGraphicFramePr>
        <p:xfrm>
          <a:off x="5257800" y="1828800"/>
          <a:ext cx="1828800" cy="658813"/>
        </p:xfrm>
        <a:graphic>
          <a:graphicData uri="http://schemas.openxmlformats.org/presentationml/2006/ole">
            <p:oleObj spid="_x0000_s200706" name="Equation" r:id="rId3" imgW="634680" imgH="228600" progId="Equation.3">
              <p:embed/>
            </p:oleObj>
          </a:graphicData>
        </a:graphic>
      </p:graphicFrame>
      <p:pic>
        <p:nvPicPr>
          <p:cNvPr id="7066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276600"/>
            <a:ext cx="18288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2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4200" y="3276600"/>
            <a:ext cx="553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endParaRPr lang="en-US" smtClean="0">
              <a:effectLst/>
            </a:endParaRPr>
          </a:p>
        </p:txBody>
      </p:sp>
      <p:sp>
        <p:nvSpPr>
          <p:cNvPr id="63491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63492" name="Picture 4" descr="panel_resting_cross_section_greyshad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604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0" y="152400"/>
            <a:ext cx="8686800" cy="1143000"/>
          </a:xfrm>
          <a:noFill/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effectLst/>
              </a:rPr>
              <a:t>Heating Outside</a:t>
            </a:r>
            <a:endParaRPr lang="en-US" sz="4000" dirty="0" smtClean="0">
              <a:solidFill>
                <a:schemeClr val="tx1"/>
              </a:solidFill>
              <a:effectLst/>
            </a:endParaRPr>
          </a:p>
        </p:txBody>
      </p:sp>
      <p:sp>
        <p:nvSpPr>
          <p:cNvPr id="65539" name="Rectangle 3"/>
          <p:cNvSpPr>
            <a:spLocks noGrp="1"/>
          </p:cNvSpPr>
          <p:nvPr>
            <p:ph type="body" idx="4294967295"/>
          </p:nvPr>
        </p:nvSpPr>
        <p:spPr>
          <a:xfrm>
            <a:off x="0" y="2667000"/>
            <a:ext cx="3886200" cy="4525963"/>
          </a:xfrm>
        </p:spPr>
        <p:txBody>
          <a:bodyPr/>
          <a:lstStyle/>
          <a:p>
            <a:r>
              <a:rPr lang="en-US" sz="2800" dirty="0" err="1" smtClean="0"/>
              <a:t>Rossby</a:t>
            </a:r>
            <a:r>
              <a:rPr lang="en-US" sz="2800" dirty="0" smtClean="0"/>
              <a:t> radius large (</a:t>
            </a:r>
            <a:r>
              <a:rPr lang="el-GR" sz="2800" dirty="0" smtClean="0">
                <a:latin typeface="Arial"/>
                <a:cs typeface="Arial"/>
              </a:rPr>
              <a:t>μ</a:t>
            </a:r>
            <a:r>
              <a:rPr lang="en-US" sz="2800" dirty="0" smtClean="0">
                <a:latin typeface="Arial"/>
                <a:cs typeface="Arial"/>
              </a:rPr>
              <a:t> is small)</a:t>
            </a:r>
          </a:p>
          <a:p>
            <a:r>
              <a:rPr lang="en-US" sz="2800" dirty="0" smtClean="0">
                <a:latin typeface="Arial"/>
                <a:cs typeface="Arial"/>
              </a:rPr>
              <a:t>Middle term large</a:t>
            </a:r>
          </a:p>
          <a:p>
            <a:r>
              <a:rPr lang="en-US" sz="2800" dirty="0" smtClean="0">
                <a:latin typeface="Arial"/>
                <a:cs typeface="Arial"/>
              </a:rPr>
              <a:t>Temperature tendency small </a:t>
            </a:r>
          </a:p>
          <a:p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Influence of diabatic heating spread over large area</a:t>
            </a:r>
            <a:endParaRPr lang="en-US" sz="2800" b="1" dirty="0" smtClean="0">
              <a:solidFill>
                <a:srgbClr val="FF0000"/>
              </a:solidFill>
            </a:endParaRPr>
          </a:p>
        </p:txBody>
      </p:sp>
      <p:pic>
        <p:nvPicPr>
          <p:cNvPr id="65540" name="Picture 4" descr="panel_mega_heating_outside_greyshad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2237" y="0"/>
            <a:ext cx="5211763" cy="6858000"/>
          </a:xfrm>
          <a:prstGeom prst="rect">
            <a:avLst/>
          </a:prstGeom>
          <a:noFill/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47800"/>
            <a:ext cx="3886200" cy="1105408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/>
          </p:cNvSpPr>
          <p:nvPr>
            <p:ph type="title" idx="4294967295"/>
          </p:nvPr>
        </p:nvSpPr>
        <p:spPr bwMode="auto">
          <a:xfrm>
            <a:off x="0" y="152400"/>
            <a:ext cx="8686800" cy="1143000"/>
          </a:xfrm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chemeClr val="tx1"/>
                </a:solidFill>
                <a:effectLst/>
              </a:rPr>
              <a:t>Heating Inside</a:t>
            </a:r>
            <a:endParaRPr lang="en-US" dirty="0" smtClean="0">
              <a:solidFill>
                <a:schemeClr val="tx1"/>
              </a:solidFill>
              <a:effectLst/>
            </a:endParaRPr>
          </a:p>
        </p:txBody>
      </p:sp>
      <p:sp>
        <p:nvSpPr>
          <p:cNvPr id="65539" name="Rectangle 3"/>
          <p:cNvSpPr>
            <a:spLocks noGrp="1"/>
          </p:cNvSpPr>
          <p:nvPr>
            <p:ph type="body" idx="4294967295"/>
          </p:nvPr>
        </p:nvSpPr>
        <p:spPr>
          <a:xfrm>
            <a:off x="0" y="2667000"/>
            <a:ext cx="3886200" cy="4525963"/>
          </a:xfrm>
        </p:spPr>
        <p:txBody>
          <a:bodyPr/>
          <a:lstStyle/>
          <a:p>
            <a:r>
              <a:rPr lang="en-US" sz="2400" dirty="0" err="1" smtClean="0"/>
              <a:t>Rossby</a:t>
            </a:r>
            <a:r>
              <a:rPr lang="en-US" sz="2400" dirty="0" smtClean="0"/>
              <a:t> radius small (</a:t>
            </a:r>
            <a:r>
              <a:rPr lang="el-GR" sz="2400" dirty="0" smtClean="0">
                <a:latin typeface="Arial"/>
                <a:cs typeface="Arial"/>
              </a:rPr>
              <a:t>μ</a:t>
            </a:r>
            <a:r>
              <a:rPr lang="en-US" sz="2400" dirty="0" smtClean="0">
                <a:latin typeface="Arial"/>
                <a:cs typeface="Arial"/>
              </a:rPr>
              <a:t> is large)</a:t>
            </a:r>
          </a:p>
          <a:p>
            <a:r>
              <a:rPr lang="en-US" sz="2400" dirty="0" smtClean="0">
                <a:latin typeface="Arial"/>
                <a:cs typeface="Arial"/>
              </a:rPr>
              <a:t>Curvature term small</a:t>
            </a:r>
          </a:p>
          <a:p>
            <a:r>
              <a:rPr lang="en-US" sz="2400" dirty="0" smtClean="0">
                <a:latin typeface="Arial"/>
                <a:cs typeface="Arial"/>
              </a:rPr>
              <a:t>Temperature tendency large</a:t>
            </a:r>
          </a:p>
          <a:p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Influence of diabatic heating confined to small area </a:t>
            </a:r>
          </a:p>
          <a:p>
            <a:r>
              <a:rPr lang="en-US" sz="2400" b="1" dirty="0" smtClean="0">
                <a:solidFill>
                  <a:srgbClr val="FF0000"/>
                </a:solidFill>
                <a:latin typeface="Arial"/>
                <a:cs typeface="Arial"/>
              </a:rPr>
              <a:t>-&gt; rapid warm core development</a:t>
            </a:r>
            <a:endParaRPr lang="en-US" sz="2400" b="1" dirty="0" smtClean="0">
              <a:solidFill>
                <a:srgbClr val="FF0000"/>
              </a:solidFill>
            </a:endParaRP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47800"/>
            <a:ext cx="3886200" cy="1105408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" name="Picture 4" descr="panel_mega_heating_inside_greyshad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2237" y="0"/>
            <a:ext cx="5211763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r>
              <a:rPr lang="en-US" sz="4000" b="1" dirty="0" err="1" smtClean="0">
                <a:solidFill>
                  <a:schemeClr val="folHlink"/>
                </a:solidFill>
                <a:effectLst/>
              </a:rPr>
              <a:t>Cyclogenesis</a:t>
            </a:r>
            <a:r>
              <a:rPr lang="en-US" sz="4000" b="1" dirty="0" smtClean="0">
                <a:solidFill>
                  <a:schemeClr val="folHlink"/>
                </a:solidFill>
                <a:effectLst/>
              </a:rPr>
              <a:t> </a:t>
            </a:r>
            <a:r>
              <a:rPr lang="en-US" sz="4000" b="1" dirty="0" smtClean="0">
                <a:solidFill>
                  <a:schemeClr val="folHlink"/>
                </a:solidFill>
                <a:effectLst/>
              </a:rPr>
              <a:t>Function:</a:t>
            </a:r>
            <a:endParaRPr lang="en-US" sz="4000" b="1" dirty="0" smtClean="0">
              <a:solidFill>
                <a:schemeClr val="folHlink"/>
              </a:solidFill>
              <a:effectLst/>
            </a:endParaRPr>
          </a:p>
        </p:txBody>
      </p:sp>
      <p:sp>
        <p:nvSpPr>
          <p:cNvPr id="78851" name="Rectangle 3"/>
          <p:cNvSpPr>
            <a:spLocks noGrp="1"/>
          </p:cNvSpPr>
          <p:nvPr>
            <p:ph type="body" idx="4294967295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pPr>
              <a:lnSpc>
                <a:spcPct val="90000"/>
              </a:lnSpc>
              <a:buFont typeface="Wingdings 2" pitchFamily="18" charset="2"/>
              <a:buNone/>
            </a:pPr>
            <a:endParaRPr lang="en-US" sz="2400" dirty="0" smtClean="0"/>
          </a:p>
          <a:p>
            <a:pPr>
              <a:lnSpc>
                <a:spcPct val="90000"/>
              </a:lnSpc>
              <a:buFont typeface="Wingdings 2" pitchFamily="18" charset="2"/>
              <a:buNone/>
            </a:pPr>
            <a:endParaRPr lang="en-US" sz="2400" dirty="0" smtClean="0"/>
          </a:p>
          <a:p>
            <a:pPr>
              <a:lnSpc>
                <a:spcPct val="90000"/>
              </a:lnSpc>
              <a:buFont typeface="Wingdings 2" pitchFamily="18" charset="2"/>
              <a:buNone/>
            </a:pPr>
            <a:endParaRPr lang="en-US" sz="2400" dirty="0" smtClean="0"/>
          </a:p>
          <a:p>
            <a:pPr>
              <a:lnSpc>
                <a:spcPct val="90000"/>
              </a:lnSpc>
              <a:buFont typeface="Wingdings 2" pitchFamily="18" charset="2"/>
              <a:buNone/>
            </a:pPr>
            <a:r>
              <a:rPr lang="en-US" sz="2400" dirty="0" smtClean="0"/>
              <a:t>F</a:t>
            </a:r>
            <a:r>
              <a:rPr lang="en-US" sz="2400" dirty="0" smtClean="0"/>
              <a:t>orcing of </a:t>
            </a:r>
            <a:r>
              <a:rPr lang="en-US" sz="2400" dirty="0" smtClean="0"/>
              <a:t>geopotential tendency </a:t>
            </a:r>
            <a:r>
              <a:rPr lang="en-US" sz="2400" dirty="0" smtClean="0"/>
              <a:t>proportional </a:t>
            </a:r>
            <a:r>
              <a:rPr lang="en-US" sz="2400" dirty="0" smtClean="0"/>
              <a:t>to </a:t>
            </a:r>
            <a:r>
              <a:rPr lang="en-US" sz="2400" dirty="0" smtClean="0"/>
              <a:t>product </a:t>
            </a:r>
            <a:r>
              <a:rPr lang="en-US" sz="2400" dirty="0" smtClean="0"/>
              <a:t>of PV with the </a:t>
            </a:r>
            <a:r>
              <a:rPr lang="el-GR" sz="2400" dirty="0" smtClean="0">
                <a:latin typeface="Gill Sans MT" pitchFamily="34" charset="0"/>
              </a:rPr>
              <a:t>θ</a:t>
            </a:r>
            <a:r>
              <a:rPr lang="en-US" sz="2400" dirty="0" smtClean="0"/>
              <a:t>-derivative of        along </a:t>
            </a:r>
            <a:r>
              <a:rPr lang="en-US" sz="2400" dirty="0" smtClean="0"/>
              <a:t>absolute </a:t>
            </a:r>
            <a:r>
              <a:rPr lang="en-US" sz="2400" dirty="0" smtClean="0"/>
              <a:t>angular momentum surface.</a:t>
            </a:r>
          </a:p>
          <a:p>
            <a:pPr>
              <a:lnSpc>
                <a:spcPct val="90000"/>
              </a:lnSpc>
              <a:buFont typeface="Wingdings 2" pitchFamily="18" charset="2"/>
              <a:buNone/>
            </a:pPr>
            <a:r>
              <a:rPr lang="en-US" sz="2400" dirty="0" err="1" smtClean="0"/>
              <a:t>Hausman</a:t>
            </a:r>
            <a:r>
              <a:rPr lang="en-US" sz="2400" dirty="0" smtClean="0"/>
              <a:t> </a:t>
            </a:r>
            <a:r>
              <a:rPr lang="en-US" sz="2400" dirty="0" smtClean="0"/>
              <a:t>et al. (2006) </a:t>
            </a:r>
            <a:r>
              <a:rPr lang="en-US" sz="2400" dirty="0" smtClean="0"/>
              <a:t>show </a:t>
            </a:r>
            <a:r>
              <a:rPr lang="en-US" sz="2400" dirty="0" smtClean="0"/>
              <a:t>as a TC approaches </a:t>
            </a:r>
            <a:r>
              <a:rPr lang="en-US" sz="2400" dirty="0" smtClean="0"/>
              <a:t>mature </a:t>
            </a:r>
            <a:r>
              <a:rPr lang="en-US" sz="2400" dirty="0" smtClean="0"/>
              <a:t>state, </a:t>
            </a:r>
            <a:r>
              <a:rPr lang="en-US" sz="2400" dirty="0" smtClean="0"/>
              <a:t>PV </a:t>
            </a:r>
            <a:r>
              <a:rPr lang="en-US" sz="2400" dirty="0" smtClean="0"/>
              <a:t>and heating fields lock together in a thin, leaning hollow tower on the inner eye edge.</a:t>
            </a:r>
          </a:p>
          <a:p>
            <a:pPr>
              <a:lnSpc>
                <a:spcPct val="90000"/>
              </a:lnSpc>
              <a:buFont typeface="Wingdings 2" pitchFamily="18" charset="2"/>
              <a:buNone/>
            </a:pPr>
            <a:r>
              <a:rPr lang="en-US" sz="2400" dirty="0" smtClean="0"/>
              <a:t> -&gt; production of PV is exactly balanced by advection out </a:t>
            </a:r>
          </a:p>
          <a:p>
            <a:pPr>
              <a:lnSpc>
                <a:spcPct val="90000"/>
              </a:lnSpc>
              <a:buFont typeface="Wingdings 2" pitchFamily="18" charset="2"/>
              <a:buNone/>
            </a:pPr>
            <a:r>
              <a:rPr lang="en-US" sz="2400" dirty="0" smtClean="0"/>
              <a:t> -&gt; no net production of PV</a:t>
            </a:r>
          </a:p>
          <a:p>
            <a:pPr>
              <a:lnSpc>
                <a:spcPct val="90000"/>
              </a:lnSpc>
              <a:buFont typeface="Wingdings 2" pitchFamily="18" charset="2"/>
              <a:buNone/>
            </a:pPr>
            <a:r>
              <a:rPr lang="en-US" sz="2400" b="1" dirty="0" smtClean="0">
                <a:solidFill>
                  <a:schemeClr val="folHlink"/>
                </a:solidFill>
              </a:rPr>
              <a:t>Geopotential tendency goes to zero and intensification ceases</a:t>
            </a:r>
            <a:r>
              <a:rPr lang="en-US" sz="2400" b="1" dirty="0" smtClean="0">
                <a:solidFill>
                  <a:schemeClr val="folHlink"/>
                </a:solidFill>
              </a:rPr>
              <a:t>.</a:t>
            </a:r>
          </a:p>
          <a:p>
            <a:pPr>
              <a:lnSpc>
                <a:spcPct val="90000"/>
              </a:lnSpc>
              <a:buFont typeface="Wingdings 2" pitchFamily="18" charset="2"/>
              <a:buNone/>
            </a:pPr>
            <a:r>
              <a:rPr lang="en-US" sz="2400" b="1" dirty="0" smtClean="0">
                <a:solidFill>
                  <a:schemeClr val="folHlink"/>
                </a:solidFill>
                <a:latin typeface="Gill Sans MT" pitchFamily="34" charset="0"/>
              </a:rPr>
              <a:t>Heating “locked down” and “locked out” of efficient region</a:t>
            </a:r>
            <a:endParaRPr lang="el-GR" sz="2400" b="1" dirty="0" smtClean="0">
              <a:solidFill>
                <a:schemeClr val="folHlink"/>
              </a:solidFill>
              <a:latin typeface="Gill Sans MT" pitchFamily="34" charset="0"/>
            </a:endParaRPr>
          </a:p>
          <a:p>
            <a:pPr>
              <a:lnSpc>
                <a:spcPct val="90000"/>
              </a:lnSpc>
              <a:buFont typeface="Wingdings 2" pitchFamily="18" charset="2"/>
              <a:buNone/>
            </a:pPr>
            <a:endParaRPr lang="en-US" sz="2400" b="1" dirty="0" smtClean="0">
              <a:solidFill>
                <a:schemeClr val="folHlink"/>
              </a:solidFill>
            </a:endParaRPr>
          </a:p>
        </p:txBody>
      </p:sp>
      <p:pic>
        <p:nvPicPr>
          <p:cNvPr id="788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676400"/>
            <a:ext cx="7764463" cy="950913"/>
          </a:xfrm>
          <a:prstGeom prst="rect">
            <a:avLst/>
          </a:prstGeom>
          <a:noFill/>
          <a:ln w="57150">
            <a:solidFill>
              <a:schemeClr val="folHlink"/>
            </a:solidFill>
            <a:miter lim="800000"/>
            <a:headEnd/>
            <a:tailEnd/>
          </a:ln>
          <a:effectLst/>
        </p:spPr>
      </p:pic>
      <p:pic>
        <p:nvPicPr>
          <p:cNvPr id="7885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3200400"/>
            <a:ext cx="465138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92D050"/>
                </a:solidFill>
              </a:rPr>
              <a:t>Observations: VDM Data set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499616"/>
            <a:ext cx="9144000" cy="5358384"/>
          </a:xfrm>
        </p:spPr>
        <p:txBody>
          <a:bodyPr>
            <a:normAutofit fontScale="40000" lnSpcReduction="20000"/>
          </a:bodyPr>
          <a:lstStyle/>
          <a:p>
            <a:pPr>
              <a:buNone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URNT12 KNHC 061722 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	</a:t>
            </a:r>
            <a:r>
              <a:rPr lang="en-US" dirty="0" smtClean="0"/>
              <a:t>	header, office, transmission day/time</a:t>
            </a:r>
          </a:p>
          <a:p>
            <a:pPr>
              <a:buNone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VORTEX DATA MESSAGE AL172008 </a:t>
            </a:r>
            <a:r>
              <a:rPr lang="en-US" dirty="0" err="1" smtClean="0"/>
              <a:t>stormid</a:t>
            </a:r>
            <a:endParaRPr lang="en-US" dirty="0" smtClean="0"/>
          </a:p>
          <a:p>
            <a:pPr>
              <a:buNone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A.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06/17:07:10Z </a:t>
            </a:r>
            <a:r>
              <a:rPr lang="en-US" dirty="0" smtClean="0"/>
              <a:t>		day/time of fix  </a:t>
            </a:r>
          </a:p>
          <a:p>
            <a:pPr>
              <a:buNone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B.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15 deg 51 min N </a:t>
            </a:r>
            <a:r>
              <a:rPr lang="en-US" dirty="0" smtClean="0"/>
              <a:t>		latitude of fix</a:t>
            </a:r>
          </a:p>
          <a:p>
            <a:pPr>
              <a:buNone/>
            </a:pP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     </a:t>
            </a:r>
            <a:r>
              <a:rPr lang="en-US" dirty="0" smtClean="0">
                <a:solidFill>
                  <a:srgbClr val="FF0000"/>
                </a:solidFill>
              </a:rPr>
              <a:t>081 deg 54 min W </a:t>
            </a:r>
            <a:r>
              <a:rPr lang="en-US" dirty="0" smtClean="0"/>
              <a:t>		longitude of fix</a:t>
            </a:r>
          </a:p>
          <a:p>
            <a:pPr>
              <a:buNone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C.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850 </a:t>
            </a:r>
            <a:r>
              <a:rPr lang="en-US" dirty="0" err="1" smtClean="0">
                <a:solidFill>
                  <a:srgbClr val="FF0000"/>
                </a:solidFill>
              </a:rPr>
              <a:t>mb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1398 m </a:t>
            </a:r>
            <a:r>
              <a:rPr lang="en-US" dirty="0" smtClean="0"/>
              <a:t>		minimum height at standard level</a:t>
            </a:r>
          </a:p>
          <a:p>
            <a:pPr>
              <a:buNone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D. 49 </a:t>
            </a:r>
            <a:r>
              <a:rPr lang="en-US" dirty="0" err="1" smtClean="0">
                <a:solidFill>
                  <a:schemeClr val="accent2">
                    <a:lumMod val="75000"/>
                  </a:schemeClr>
                </a:solidFill>
              </a:rPr>
              <a:t>kt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	</a:t>
            </a:r>
            <a:r>
              <a:rPr lang="en-US" dirty="0" smtClean="0"/>
              <a:t>		estimate of maximum surface wind observed (visual or SFMR)</a:t>
            </a:r>
          </a:p>
          <a:p>
            <a:pPr>
              <a:buNone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E. 291 deg 8 nm </a:t>
            </a:r>
            <a:r>
              <a:rPr lang="en-US" dirty="0" smtClean="0"/>
              <a:t>		bearing and range from center of maximum surface wind	</a:t>
            </a:r>
          </a:p>
          <a:p>
            <a:pPr>
              <a:buNone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F. 031 deg </a:t>
            </a:r>
            <a:r>
              <a:rPr lang="en-US" dirty="0" smtClean="0">
                <a:solidFill>
                  <a:srgbClr val="FF0000"/>
                </a:solidFill>
              </a:rPr>
              <a:t>041 </a:t>
            </a:r>
            <a:r>
              <a:rPr lang="en-US" dirty="0" err="1" smtClean="0">
                <a:solidFill>
                  <a:srgbClr val="FF0000"/>
                </a:solidFill>
              </a:rPr>
              <a:t>kt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		maximum flight level wind near center</a:t>
            </a:r>
          </a:p>
          <a:p>
            <a:pPr>
              <a:buNone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G. 293 deg </a:t>
            </a:r>
            <a:r>
              <a:rPr lang="en-US" dirty="0" smtClean="0">
                <a:solidFill>
                  <a:srgbClr val="FF0000"/>
                </a:solidFill>
              </a:rPr>
              <a:t>008 nm </a:t>
            </a:r>
            <a:r>
              <a:rPr lang="en-US" dirty="0" smtClean="0"/>
              <a:t>		bearing and range from center of maximum flight level wind</a:t>
            </a:r>
          </a:p>
          <a:p>
            <a:pPr>
              <a:buNone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H.</a:t>
            </a:r>
            <a:r>
              <a:rPr lang="en-US" dirty="0" smtClean="0">
                <a:solidFill>
                  <a:srgbClr val="FF0000"/>
                </a:solidFill>
              </a:rPr>
              <a:t> 997 </a:t>
            </a:r>
            <a:r>
              <a:rPr lang="en-US" dirty="0" err="1" smtClean="0">
                <a:solidFill>
                  <a:srgbClr val="FF0000"/>
                </a:solidFill>
              </a:rPr>
              <a:t>mb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	</a:t>
            </a:r>
            <a:r>
              <a:rPr lang="en-US" dirty="0" smtClean="0"/>
              <a:t>		minimum sea level pressure computed from </a:t>
            </a:r>
            <a:r>
              <a:rPr lang="en-US" dirty="0" err="1" smtClean="0"/>
              <a:t>dropsonde</a:t>
            </a:r>
            <a:r>
              <a:rPr lang="en-US" dirty="0" smtClean="0"/>
              <a:t> or extrapolated</a:t>
            </a:r>
          </a:p>
          <a:p>
            <a:pPr>
              <a:buNone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I. </a:t>
            </a:r>
            <a:r>
              <a:rPr lang="en-US" dirty="0" smtClean="0">
                <a:solidFill>
                  <a:srgbClr val="FF0000"/>
                </a:solidFill>
              </a:rPr>
              <a:t>16 C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/ 1524 m </a:t>
            </a:r>
            <a:r>
              <a:rPr lang="en-US" dirty="0" smtClean="0"/>
              <a:t>		maximum flight level temperature/altitude OUTSIDE eye</a:t>
            </a:r>
          </a:p>
          <a:p>
            <a:pPr>
              <a:buNone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J. </a:t>
            </a:r>
            <a:r>
              <a:rPr lang="en-US" dirty="0" smtClean="0">
                <a:solidFill>
                  <a:srgbClr val="FF0000"/>
                </a:solidFill>
              </a:rPr>
              <a:t>19 C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/ 1521 m </a:t>
            </a:r>
            <a:r>
              <a:rPr lang="en-US" dirty="0" smtClean="0"/>
              <a:t>		maximum flight level temperature/altitude INSIDE eye</a:t>
            </a:r>
          </a:p>
          <a:p>
            <a:pPr>
              <a:buNone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K. </a:t>
            </a:r>
            <a:r>
              <a:rPr lang="en-US" dirty="0" smtClean="0">
                <a:solidFill>
                  <a:srgbClr val="FF0000"/>
                </a:solidFill>
              </a:rPr>
              <a:t>16 C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/ NA 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	</a:t>
            </a:r>
            <a:r>
              <a:rPr lang="en-US" dirty="0" smtClean="0"/>
              <a:t>		dew point temperature/sea surface temperature inside eye</a:t>
            </a:r>
          </a:p>
          <a:p>
            <a:pPr>
              <a:buNone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L. </a:t>
            </a:r>
            <a:r>
              <a:rPr lang="en-US" dirty="0" smtClean="0">
                <a:solidFill>
                  <a:srgbClr val="FF0000"/>
                </a:solidFill>
              </a:rPr>
              <a:t>CLOSED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 	</a:t>
            </a:r>
            <a:r>
              <a:rPr lang="en-US" dirty="0" smtClean="0"/>
              <a:t>		eye character (closed wall, poorly defined, open SW)</a:t>
            </a:r>
          </a:p>
          <a:p>
            <a:pPr>
              <a:buNone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M. </a:t>
            </a:r>
            <a:r>
              <a:rPr lang="en-US" dirty="0" smtClean="0">
                <a:solidFill>
                  <a:srgbClr val="FF0000"/>
                </a:solidFill>
              </a:rPr>
              <a:t>C18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dirty="0" smtClean="0"/>
              <a:t>			eye shape/orientation/diameter (C18, CO8-14, E09/15/5) </a:t>
            </a:r>
          </a:p>
          <a:p>
            <a:pPr>
              <a:buNone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N. 12345/8 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	</a:t>
            </a:r>
            <a:r>
              <a:rPr lang="en-US" dirty="0" smtClean="0"/>
              <a:t>		fix determined by/fix level </a:t>
            </a:r>
          </a:p>
          <a:p>
            <a:pPr>
              <a:buNone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O. 0.02 / 1 nm </a:t>
            </a:r>
            <a:r>
              <a:rPr lang="en-US" dirty="0" smtClean="0"/>
              <a:t>		navigational accuracy/meteorological accuracy</a:t>
            </a:r>
          </a:p>
          <a:p>
            <a:pPr>
              <a:buNone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P. AF303 0317A PALOMA1 OB 08 </a:t>
            </a:r>
            <a:r>
              <a:rPr lang="en-US" dirty="0" smtClean="0">
                <a:solidFill>
                  <a:srgbClr val="FFFF00"/>
                </a:solidFill>
              </a:rPr>
              <a:t>	</a:t>
            </a:r>
            <a:r>
              <a:rPr lang="en-US" dirty="0" smtClean="0"/>
              <a:t>aircraft number/</a:t>
            </a:r>
            <a:r>
              <a:rPr lang="en-US" dirty="0" err="1" smtClean="0"/>
              <a:t>wx</a:t>
            </a:r>
            <a:r>
              <a:rPr lang="en-US" dirty="0" smtClean="0"/>
              <a:t> mission identifier/</a:t>
            </a:r>
            <a:r>
              <a:rPr lang="en-US" dirty="0" err="1" smtClean="0"/>
              <a:t>stormname</a:t>
            </a:r>
            <a:r>
              <a:rPr lang="en-US" dirty="0" smtClean="0"/>
              <a:t>/ob/correction</a:t>
            </a:r>
            <a:endParaRPr lang="en-US" dirty="0" smtClean="0">
              <a:solidFill>
                <a:srgbClr val="FFFF00"/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MAX FL WIND 41 KT NW QUAD 17:04:40 Z 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  </a:t>
            </a:r>
            <a:r>
              <a:rPr lang="en-US" dirty="0" smtClean="0"/>
              <a:t>		&lt;- time of maximum wind noted with quadrant</a:t>
            </a:r>
            <a:endParaRPr lang="en-US" dirty="0" smtClean="0">
              <a:solidFill>
                <a:srgbClr val="FFFF00"/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rgbClr val="FF0000"/>
                </a:solidFill>
              </a:rPr>
              <a:t>MAX OUTBOUND FL WIND 61 KT SE QUAD 17:11:40 Z </a:t>
            </a:r>
            <a:r>
              <a:rPr lang="en-US" dirty="0" smtClean="0">
                <a:solidFill>
                  <a:srgbClr val="FFFF00"/>
                </a:solidFill>
              </a:rPr>
              <a:t>	</a:t>
            </a:r>
            <a:r>
              <a:rPr lang="en-US" dirty="0" smtClean="0"/>
              <a:t>&lt;- if max outbound wind exceeds inbound</a:t>
            </a:r>
          </a:p>
          <a:p>
            <a:pPr>
              <a:buNone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MAX FL TEMP 20 C 129 / 07 NM FROM FL CNTR</a:t>
            </a:r>
            <a:r>
              <a:rPr lang="en-US" dirty="0" smtClean="0">
                <a:solidFill>
                  <a:srgbClr val="FFFF00"/>
                </a:solidFill>
              </a:rPr>
              <a:t>	</a:t>
            </a:r>
            <a:r>
              <a:rPr lang="en-US" dirty="0" smtClean="0"/>
              <a:t>&lt;- bearing and range if not within 5 nm of center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dirty="0" smtClean="0"/>
              <a:t>Advisor: Dr. Wayne Schubert</a:t>
            </a:r>
          </a:p>
          <a:p>
            <a:r>
              <a:rPr lang="en-US" sz="1800" dirty="0" smtClean="0"/>
              <a:t>PhD Committee:</a:t>
            </a:r>
          </a:p>
          <a:p>
            <a:pPr lvl="1"/>
            <a:r>
              <a:rPr lang="en-US" sz="1800" dirty="0" smtClean="0"/>
              <a:t>Dr. William Cotton</a:t>
            </a:r>
          </a:p>
          <a:p>
            <a:pPr lvl="1"/>
            <a:r>
              <a:rPr lang="en-US" sz="1800" dirty="0" smtClean="0"/>
              <a:t>Dr. </a:t>
            </a:r>
            <a:r>
              <a:rPr lang="en-US" sz="1800" dirty="0" err="1" smtClean="0"/>
              <a:t>Takamitsu</a:t>
            </a:r>
            <a:r>
              <a:rPr lang="en-US" sz="1800" dirty="0" smtClean="0"/>
              <a:t> Ito</a:t>
            </a:r>
          </a:p>
          <a:p>
            <a:pPr lvl="1"/>
            <a:r>
              <a:rPr lang="en-US" sz="1800" dirty="0" smtClean="0"/>
              <a:t>Dr. Mark </a:t>
            </a:r>
            <a:r>
              <a:rPr lang="en-US" sz="1800" dirty="0" err="1" smtClean="0"/>
              <a:t>DeMaria</a:t>
            </a:r>
            <a:endParaRPr lang="en-US" sz="1800" dirty="0" smtClean="0"/>
          </a:p>
          <a:p>
            <a:pPr lvl="1"/>
            <a:r>
              <a:rPr lang="en-US" sz="1800" dirty="0" smtClean="0"/>
              <a:t>Dr. David Krueger</a:t>
            </a:r>
          </a:p>
          <a:p>
            <a:pPr lvl="1"/>
            <a:r>
              <a:rPr lang="en-US" sz="1800" dirty="0" smtClean="0"/>
              <a:t>Dr. Michael Montgomery (former committee member)</a:t>
            </a:r>
          </a:p>
          <a:p>
            <a:r>
              <a:rPr lang="en-US" sz="1800" dirty="0" smtClean="0"/>
              <a:t>Schubert Research Group</a:t>
            </a:r>
            <a:endParaRPr lang="en-US" sz="1800" dirty="0" smtClean="0"/>
          </a:p>
          <a:p>
            <a:r>
              <a:rPr lang="en-US" sz="1800" dirty="0" smtClean="0"/>
              <a:t>My wonderful </a:t>
            </a:r>
            <a:r>
              <a:rPr lang="en-US" sz="1800" dirty="0" smtClean="0"/>
              <a:t>officemate Levi Silvers</a:t>
            </a:r>
          </a:p>
          <a:p>
            <a:r>
              <a:rPr lang="en-US" sz="1800" dirty="0" smtClean="0"/>
              <a:t>NCL folks: Mary Haley, David Brown, Dennis Shea</a:t>
            </a:r>
          </a:p>
          <a:p>
            <a:r>
              <a:rPr lang="en-US" sz="1800" dirty="0" smtClean="0"/>
              <a:t>Dr. John </a:t>
            </a:r>
            <a:r>
              <a:rPr lang="en-US" sz="1800" dirty="0" err="1" smtClean="0"/>
              <a:t>Knaff</a:t>
            </a:r>
            <a:r>
              <a:rPr lang="en-US" sz="1800" dirty="0" smtClean="0"/>
              <a:t>, Dr. Greg Holland, Dr. Christopher Rozoff, Margie </a:t>
            </a:r>
            <a:r>
              <a:rPr lang="en-US" sz="1800" dirty="0" err="1" smtClean="0"/>
              <a:t>Kieper</a:t>
            </a:r>
            <a:r>
              <a:rPr lang="en-US" sz="1800" dirty="0" smtClean="0"/>
              <a:t>, Dr. Christopher </a:t>
            </a:r>
            <a:r>
              <a:rPr lang="en-US" sz="1800" dirty="0" err="1" smtClean="0"/>
              <a:t>Landsea</a:t>
            </a:r>
            <a:r>
              <a:rPr lang="en-US" sz="1800" dirty="0" smtClean="0"/>
              <a:t>, Dr. James </a:t>
            </a:r>
            <a:r>
              <a:rPr lang="en-US" sz="1800" dirty="0" err="1" smtClean="0"/>
              <a:t>Kossin</a:t>
            </a:r>
            <a:r>
              <a:rPr lang="en-US" sz="1800" dirty="0" smtClean="0"/>
              <a:t>, Dr. Eric Hendricks, Dr. Frank Marks, Jr., Dr. Neal </a:t>
            </a:r>
            <a:r>
              <a:rPr lang="en-US" sz="1800" dirty="0" err="1" smtClean="0"/>
              <a:t>Dorst</a:t>
            </a:r>
            <a:r>
              <a:rPr lang="en-US" sz="1800" dirty="0" smtClean="0"/>
              <a:t>, Dr. John </a:t>
            </a:r>
            <a:r>
              <a:rPr lang="en-US" sz="1800" dirty="0" err="1" smtClean="0"/>
              <a:t>Beven</a:t>
            </a:r>
            <a:r>
              <a:rPr lang="en-US" sz="1800" dirty="0" smtClean="0"/>
              <a:t>, Dr. Chris Fogarty, Dr. Naomi </a:t>
            </a:r>
            <a:r>
              <a:rPr lang="en-US" sz="1800" dirty="0" err="1" smtClean="0"/>
              <a:t>Surgi</a:t>
            </a:r>
            <a:endParaRPr lang="en-US" sz="1800" dirty="0" smtClean="0"/>
          </a:p>
          <a:p>
            <a:r>
              <a:rPr lang="en-US" sz="1800" dirty="0" smtClean="0"/>
              <a:t>VDM data: Hurricane Hunters, CARCAH and NHC, Mark Zimmer, Jonathan Talbot, Eric Blake, Nicholas </a:t>
            </a:r>
            <a:r>
              <a:rPr lang="en-US" sz="1800" dirty="0" err="1" smtClean="0"/>
              <a:t>Carasco</a:t>
            </a:r>
            <a:endParaRPr lang="en-US" sz="1800" dirty="0" smtClean="0"/>
          </a:p>
          <a:p>
            <a:r>
              <a:rPr lang="en-US" sz="1800" dirty="0" smtClean="0"/>
              <a:t>Family, church, friends, God (Job 38:1)</a:t>
            </a:r>
            <a:endParaRPr lang="en-US" sz="1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Acknowledgments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6434" name="Picture 2" descr="http://euler.atmos.colostate.edu/~vigh/hurricanes/structure/formation/formation_structure_panel_2005_AL252005_WILMA_color_delayed_succes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0"/>
            <a:ext cx="679083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1250" name="Picture 2" descr="http://euler.atmos.colostate.edu/~vigh/hurricanes/structure/formation/formation_structure_panel_2005_AL162005_OPHELIA_color_intermittent_failur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79083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499616"/>
            <a:ext cx="8686800" cy="4626547"/>
          </a:xfrm>
        </p:spPr>
        <p:txBody>
          <a:bodyPr/>
          <a:lstStyle/>
          <a:p>
            <a:r>
              <a:rPr lang="en-US" sz="2000" dirty="0" smtClean="0"/>
              <a:t>Flight level winds reduced to surface</a:t>
            </a:r>
          </a:p>
          <a:p>
            <a:r>
              <a:rPr lang="en-US" sz="2000" dirty="0" smtClean="0"/>
              <a:t>Thermodynamic temperatures adjusted to 700 </a:t>
            </a:r>
            <a:r>
              <a:rPr lang="en-US" sz="2000" dirty="0" err="1" smtClean="0"/>
              <a:t>hPa</a:t>
            </a:r>
            <a:r>
              <a:rPr lang="en-US" sz="2000" dirty="0" smtClean="0"/>
              <a:t> equiv.</a:t>
            </a:r>
          </a:p>
          <a:p>
            <a:r>
              <a:rPr lang="en-US" sz="2000" dirty="0" smtClean="0"/>
              <a:t>Land mask</a:t>
            </a:r>
          </a:p>
          <a:p>
            <a:r>
              <a:rPr lang="en-US" sz="2000" dirty="0" smtClean="0"/>
              <a:t>Eye formation baselines </a:t>
            </a:r>
            <a:r>
              <a:rPr lang="en-US" sz="2000" u="sng" dirty="0" smtClean="0"/>
              <a:t>determined</a:t>
            </a:r>
          </a:p>
          <a:p>
            <a:pPr lvl="1"/>
            <a:r>
              <a:rPr lang="en-US" sz="2000" dirty="0" smtClean="0"/>
              <a:t>first aircraft eye (A)</a:t>
            </a:r>
          </a:p>
          <a:p>
            <a:pPr lvl="1"/>
            <a:r>
              <a:rPr lang="en-US" sz="2000" dirty="0" smtClean="0"/>
              <a:t>first IR eye (IR3)</a:t>
            </a:r>
          </a:p>
          <a:p>
            <a:pPr lvl="1"/>
            <a:r>
              <a:rPr lang="en-US" sz="2000" dirty="0" smtClean="0"/>
              <a:t>first persistent (&gt;6 h) IR eye (IR4)</a:t>
            </a:r>
          </a:p>
          <a:p>
            <a:pPr lvl="1"/>
            <a:r>
              <a:rPr lang="en-US" sz="2000" dirty="0" smtClean="0"/>
              <a:t>first strong IR eye (IR5)</a:t>
            </a:r>
          </a:p>
          <a:p>
            <a:r>
              <a:rPr lang="en-US" sz="2000" dirty="0" smtClean="0"/>
              <a:t>Intensity and structure data interpolated to a 6-day window centered on the time the eye formed</a:t>
            </a:r>
          </a:p>
          <a:p>
            <a:r>
              <a:rPr lang="en-US" sz="2000" dirty="0" smtClean="0"/>
              <a:t>70 cases stratified into categories:</a:t>
            </a:r>
          </a:p>
          <a:p>
            <a:pPr lvl="1"/>
            <a:r>
              <a:rPr lang="en-US" sz="2000" dirty="0" smtClean="0"/>
              <a:t>a) complete </a:t>
            </a:r>
            <a:r>
              <a:rPr lang="en-US" sz="2000" dirty="0" smtClean="0"/>
              <a:t>failure (17 cases)</a:t>
            </a:r>
            <a:endParaRPr lang="en-US" sz="2000" dirty="0" smtClean="0"/>
          </a:p>
          <a:p>
            <a:pPr lvl="1"/>
            <a:r>
              <a:rPr lang="en-US" sz="2000" dirty="0" smtClean="0"/>
              <a:t>b) intermittent </a:t>
            </a:r>
            <a:r>
              <a:rPr lang="en-US" sz="2000" dirty="0" smtClean="0"/>
              <a:t>failure (24 cases)</a:t>
            </a:r>
            <a:endParaRPr lang="en-US" sz="2000" dirty="0" smtClean="0"/>
          </a:p>
          <a:p>
            <a:pPr lvl="1"/>
            <a:r>
              <a:rPr lang="en-US" sz="2000" dirty="0" smtClean="0"/>
              <a:t>c) delayed </a:t>
            </a:r>
            <a:r>
              <a:rPr lang="en-US" sz="2000" dirty="0" smtClean="0"/>
              <a:t>success (12 cases)</a:t>
            </a:r>
            <a:endParaRPr lang="en-US" sz="2000" dirty="0" smtClean="0"/>
          </a:p>
          <a:p>
            <a:pPr lvl="1"/>
            <a:r>
              <a:rPr lang="en-US" sz="2000" dirty="0" smtClean="0"/>
              <a:t>d) complete </a:t>
            </a:r>
            <a:r>
              <a:rPr lang="en-US" sz="2000" dirty="0" smtClean="0"/>
              <a:t>success (17 cases)</a:t>
            </a:r>
            <a:endParaRPr lang="en-US" sz="2000" dirty="0" smtClean="0"/>
          </a:p>
          <a:p>
            <a:pPr lvl="1"/>
            <a:endParaRPr lang="en-US" sz="2000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2D050"/>
                </a:solidFill>
              </a:rPr>
              <a:t>Observational Methodology</a:t>
            </a:r>
            <a:endParaRPr lang="en-US" dirty="0">
              <a:solidFill>
                <a:srgbClr val="92D05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2817" name="Picture 1" descr="K:\Users\Jonathan Vigh\Documents\Personal\Academic Documents\Work\PhD Defense\climatology\climatology_panel_eye_formation_spatial_distributio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030090" y="-1030092"/>
            <a:ext cx="6855219" cy="89153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553200" y="1499616"/>
            <a:ext cx="2590800" cy="5358384"/>
          </a:xfrm>
        </p:spPr>
        <p:txBody>
          <a:bodyPr/>
          <a:lstStyle/>
          <a:p>
            <a:r>
              <a:rPr lang="en-US" dirty="0" smtClean="0"/>
              <a:t>1-day window where things can happen quickly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5346" name="Picture 2" descr="K:\Users\Jonathan Vigh\Documents\Personal\Academic Documents\Work\PhD Defense\climatology\climatology_plot_eye_formation_temporal_distributio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164462" y="164464"/>
            <a:ext cx="6882125" cy="6553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Aircraft eye reported in 59% of </a:t>
            </a:r>
            <a:r>
              <a:rPr lang="en-US" sz="2400" dirty="0" err="1" smtClean="0"/>
              <a:t>reconnoittored</a:t>
            </a:r>
            <a:r>
              <a:rPr lang="en-US" sz="2400" dirty="0" smtClean="0"/>
              <a:t> storms</a:t>
            </a:r>
          </a:p>
          <a:p>
            <a:pPr lvl="1"/>
            <a:r>
              <a:rPr lang="en-US" sz="2000" dirty="0" smtClean="0"/>
              <a:t>58%</a:t>
            </a:r>
            <a:r>
              <a:rPr lang="en-US" sz="2400" dirty="0" smtClean="0"/>
              <a:t>	</a:t>
            </a:r>
            <a:r>
              <a:rPr lang="en-US" sz="2000" dirty="0" smtClean="0"/>
              <a:t>Open eye (A1) </a:t>
            </a:r>
          </a:p>
          <a:p>
            <a:pPr lvl="1"/>
            <a:r>
              <a:rPr lang="en-US" sz="2000" dirty="0" smtClean="0"/>
              <a:t>47%	Closed eye (A2) </a:t>
            </a:r>
          </a:p>
          <a:p>
            <a:pPr lvl="1"/>
            <a:r>
              <a:rPr lang="en-US" sz="2000" dirty="0" smtClean="0"/>
              <a:t>61%	IR eye (IR3)</a:t>
            </a:r>
          </a:p>
          <a:p>
            <a:pPr lvl="1"/>
            <a:r>
              <a:rPr lang="en-US" sz="2000" dirty="0" smtClean="0"/>
              <a:t>43%	Persistent IR eye (IR4)</a:t>
            </a:r>
          </a:p>
          <a:p>
            <a:pPr lvl="1"/>
            <a:r>
              <a:rPr lang="en-US" sz="2000" dirty="0" smtClean="0"/>
              <a:t>21%    	Strong IR eye (IR5)</a:t>
            </a:r>
          </a:p>
          <a:p>
            <a:r>
              <a:rPr lang="en-US" sz="2400" dirty="0" smtClean="0"/>
              <a:t>In storms well observed by both satellite and aircraft:</a:t>
            </a:r>
          </a:p>
          <a:p>
            <a:pPr lvl="1"/>
            <a:r>
              <a:rPr lang="en-US" sz="2000" dirty="0" smtClean="0"/>
              <a:t>IR3 eye more common (67%) than aircraft eye (58%)   </a:t>
            </a:r>
            <a:r>
              <a:rPr lang="en-US" sz="2000" b="1" dirty="0" smtClean="0">
                <a:solidFill>
                  <a:srgbClr val="FF0000"/>
                </a:solidFill>
              </a:rPr>
              <a:t>(surprise)</a:t>
            </a:r>
          </a:p>
          <a:p>
            <a:r>
              <a:rPr lang="en-US" sz="2400" dirty="0" smtClean="0"/>
              <a:t>Banding a precursor to eye formation</a:t>
            </a:r>
          </a:p>
          <a:p>
            <a:pPr lvl="1"/>
            <a:r>
              <a:rPr lang="en-US" sz="2000" dirty="0" smtClean="0"/>
              <a:t>Reported in just 43% of storms, but when it was reported 79% of those storms went on to form an eye</a:t>
            </a:r>
            <a:endParaRPr lang="en-US" sz="2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2D050"/>
                </a:solidFill>
              </a:rPr>
              <a:t>Frequency of eye formation</a:t>
            </a:r>
            <a:endParaRPr lang="en-US" dirty="0">
              <a:solidFill>
                <a:srgbClr val="92D05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Intensity Ranges for Eye Formation</a:t>
            </a:r>
            <a:endParaRPr lang="en-US" dirty="0"/>
          </a:p>
        </p:txBody>
      </p:sp>
      <p:pic>
        <p:nvPicPr>
          <p:cNvPr id="186370" name="Picture 2" descr="K:\Users\Jonathan Vigh\Documents\Personal\Academic Documents\Work\PhD Defense\climatology\BT_vmax_range_box_and_whisker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63327" y="1284474"/>
            <a:ext cx="4038601" cy="4365252"/>
          </a:xfrm>
          <a:prstGeom prst="rect">
            <a:avLst/>
          </a:prstGeom>
          <a:noFill/>
        </p:spPr>
      </p:pic>
      <p:pic>
        <p:nvPicPr>
          <p:cNvPr id="186371" name="Picture 3" descr="K:\Users\Jonathan Vigh\Documents\Personal\Academic Documents\Work\PhD Defense\climatology\FL_vmax_range_box_and_whisk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4952807" y="1295595"/>
            <a:ext cx="4038990" cy="434339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239" y="5562600"/>
            <a:ext cx="5647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First aircraft eye (A) forms at </a:t>
            </a:r>
            <a:r>
              <a:rPr lang="en-US" dirty="0" smtClean="0"/>
              <a:t>58 </a:t>
            </a:r>
            <a:r>
              <a:rPr lang="en-US" dirty="0" err="1" smtClean="0"/>
              <a:t>kt</a:t>
            </a:r>
            <a:r>
              <a:rPr lang="en-US" dirty="0" smtClean="0"/>
              <a:t> (BT</a:t>
            </a:r>
            <a:r>
              <a:rPr lang="en-US" dirty="0" smtClean="0"/>
              <a:t>) or 54 </a:t>
            </a:r>
            <a:r>
              <a:rPr lang="en-US" dirty="0" err="1" smtClean="0"/>
              <a:t>kt</a:t>
            </a:r>
            <a:r>
              <a:rPr lang="en-US" dirty="0" smtClean="0"/>
              <a:t> (</a:t>
            </a:r>
            <a:r>
              <a:rPr lang="en-US" dirty="0" err="1" smtClean="0"/>
              <a:t>rFL</a:t>
            </a:r>
            <a:r>
              <a:rPr lang="en-US" dirty="0" smtClean="0"/>
              <a:t>)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5943600"/>
            <a:ext cx="6172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First IR eye (IR3) forms at </a:t>
            </a:r>
            <a:r>
              <a:rPr lang="en-US" dirty="0" smtClean="0"/>
              <a:t>58 </a:t>
            </a:r>
            <a:r>
              <a:rPr lang="en-US" dirty="0" err="1" smtClean="0"/>
              <a:t>kt</a:t>
            </a:r>
            <a:r>
              <a:rPr lang="en-US" dirty="0" smtClean="0"/>
              <a:t> (BT</a:t>
            </a:r>
            <a:r>
              <a:rPr lang="en-US" dirty="0" smtClean="0"/>
              <a:t>) or 64 </a:t>
            </a:r>
            <a:r>
              <a:rPr lang="en-US" dirty="0" err="1" smtClean="0"/>
              <a:t>kt</a:t>
            </a:r>
            <a:r>
              <a:rPr lang="en-US" dirty="0" smtClean="0"/>
              <a:t> (</a:t>
            </a:r>
            <a:r>
              <a:rPr lang="en-US" dirty="0" err="1" smtClean="0"/>
              <a:t>rFL</a:t>
            </a:r>
            <a:r>
              <a:rPr lang="en-US" dirty="0" smtClean="0"/>
              <a:t>)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632460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First persistent IR eye (IR4) forms at </a:t>
            </a:r>
            <a:r>
              <a:rPr lang="en-US" dirty="0" smtClean="0"/>
              <a:t>77 </a:t>
            </a:r>
            <a:r>
              <a:rPr lang="en-US" dirty="0" err="1" smtClean="0"/>
              <a:t>kt</a:t>
            </a:r>
            <a:r>
              <a:rPr lang="en-US" dirty="0" smtClean="0"/>
              <a:t> (BT)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or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82 </a:t>
            </a:r>
            <a:r>
              <a:rPr lang="en-US" dirty="0" err="1" smtClean="0"/>
              <a:t>kt</a:t>
            </a:r>
            <a:r>
              <a:rPr lang="en-US" dirty="0" smtClean="0"/>
              <a:t> (</a:t>
            </a:r>
            <a:r>
              <a:rPr lang="en-US" dirty="0" err="1" smtClean="0"/>
              <a:t>rFL</a:t>
            </a:r>
            <a:r>
              <a:rPr lang="en-US" dirty="0" smtClean="0"/>
              <a:t>) </a:t>
            </a:r>
            <a:r>
              <a:rPr lang="en-US" b="1" dirty="0" smtClean="0">
                <a:solidFill>
                  <a:srgbClr val="FF0000"/>
                </a:solidFill>
              </a:rPr>
              <a:t>– </a:t>
            </a:r>
            <a:r>
              <a:rPr lang="en-US" b="1" dirty="0" smtClean="0">
                <a:solidFill>
                  <a:srgbClr val="FF0000"/>
                </a:solidFill>
              </a:rPr>
              <a:t>no surprise here (T4.5)!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91200" y="5715000"/>
            <a:ext cx="323678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Note large range!! No trigger?</a:t>
            </a:r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Intensity Stratified by Eye Success</a:t>
            </a:r>
            <a:endParaRPr lang="en-US" dirty="0"/>
          </a:p>
        </p:txBody>
      </p:sp>
      <p:pic>
        <p:nvPicPr>
          <p:cNvPr id="187394" name="Picture 2" descr="K:\Users\Jonathan Vigh\Documents\Personal\Academic Documents\Work\PhD Defense\trend_pngs\curve_intensity_panel_by_case_A_both_Vmax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247962" y="1657036"/>
            <a:ext cx="5448926" cy="4953001"/>
          </a:xfrm>
          <a:prstGeom prst="rect">
            <a:avLst/>
          </a:prstGeom>
          <a:noFill/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953000" y="1499616"/>
            <a:ext cx="4191000" cy="5358384"/>
          </a:xfrm>
        </p:spPr>
        <p:txBody>
          <a:bodyPr/>
          <a:lstStyle/>
          <a:p>
            <a:r>
              <a:rPr lang="en-US" sz="2000" dirty="0" smtClean="0"/>
              <a:t>Complete failure cases quickly weaken after forming an eye</a:t>
            </a:r>
          </a:p>
          <a:p>
            <a:r>
              <a:rPr lang="en-US" sz="2000" dirty="0" smtClean="0"/>
              <a:t>Intermittent failure cases often have steady intensity during their attempts</a:t>
            </a:r>
          </a:p>
          <a:p>
            <a:r>
              <a:rPr lang="en-US" sz="2000" dirty="0" smtClean="0"/>
              <a:t>Delayed success cases often form eyes early, are stymied, then rapidly intensify to reach highest intensities</a:t>
            </a:r>
          </a:p>
          <a:p>
            <a:r>
              <a:rPr lang="en-US" sz="2000" dirty="0" smtClean="0"/>
              <a:t>Complete success cases rapidly intensify, peak sooner </a:t>
            </a:r>
          </a:p>
          <a:p>
            <a:r>
              <a:rPr lang="en-US" sz="2000" dirty="0" smtClean="0"/>
              <a:t>If failures are removed, </a:t>
            </a:r>
            <a:r>
              <a:rPr lang="en-US" sz="2000" b="1" dirty="0" smtClean="0">
                <a:solidFill>
                  <a:srgbClr val="FF0000"/>
                </a:solidFill>
              </a:rPr>
              <a:t>storms  intensify most rapidly right near the time of ‘uninhibited’ eye formation</a:t>
            </a:r>
          </a:p>
          <a:p>
            <a:endParaRPr lang="en-US" sz="24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499616"/>
            <a:ext cx="4191000" cy="5358384"/>
          </a:xfrm>
        </p:spPr>
        <p:txBody>
          <a:bodyPr/>
          <a:lstStyle/>
          <a:p>
            <a:r>
              <a:rPr lang="en-US" sz="2400" dirty="0" smtClean="0"/>
              <a:t>Intensification rate increases about 24-h prior to the first satellite eye</a:t>
            </a:r>
          </a:p>
          <a:p>
            <a:r>
              <a:rPr lang="en-US" sz="2400" dirty="0" smtClean="0"/>
              <a:t>Storms intensify most rapidly </a:t>
            </a:r>
            <a:r>
              <a:rPr lang="en-US" sz="2400" i="1" dirty="0" smtClean="0"/>
              <a:t>once</a:t>
            </a:r>
            <a:r>
              <a:rPr lang="en-US" sz="2400" dirty="0" smtClean="0"/>
              <a:t> </a:t>
            </a:r>
            <a:r>
              <a:rPr lang="en-US" sz="2400" i="1" dirty="0" smtClean="0"/>
              <a:t>a persistent eye has formed</a:t>
            </a:r>
          </a:p>
          <a:p>
            <a:r>
              <a:rPr lang="en-US" sz="2400" dirty="0" smtClean="0"/>
              <a:t>Peak intensity reached within 12-h or displaying a strong eye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Intensity for Satellite Baselines</a:t>
            </a:r>
            <a:endParaRPr lang="en-US" dirty="0"/>
          </a:p>
        </p:txBody>
      </p:sp>
      <p:pic>
        <p:nvPicPr>
          <p:cNvPr id="4" name="Picture 3" descr="K:\Users\Jonathan Vigh\Documents\Personal\Academic Documents\Work\PhD Defense\trend_pngs\curve_intensity_panel_by_platform_both_Vmax_infrared_baseline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3958828" y="1679972"/>
            <a:ext cx="5417346" cy="495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5344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Intensity </a:t>
            </a:r>
            <a:r>
              <a:rPr lang="en-US" dirty="0" smtClean="0"/>
              <a:t>                Intensification</a:t>
            </a:r>
            <a:endParaRPr lang="en-US" dirty="0"/>
          </a:p>
        </p:txBody>
      </p:sp>
      <p:pic>
        <p:nvPicPr>
          <p:cNvPr id="188419" name="Picture 3" descr="K:\Users\Jonathan Vigh\Documents\Personal\Academic Documents\Work\PhD Defense\trend_pngs\curve_intensity_panel_all_baselines_both_Vmax_all_cases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1023642" y="2471442"/>
            <a:ext cx="5400084" cy="3352800"/>
          </a:xfrm>
          <a:prstGeom prst="rect">
            <a:avLst/>
          </a:prstGeom>
          <a:noFill/>
        </p:spPr>
      </p:pic>
      <p:pic>
        <p:nvPicPr>
          <p:cNvPr id="188420" name="Picture 4" descr="K:\Users\Jonathan Vigh\Documents\Personal\Academic Documents\Work\PhD Defense\trend_pngs\trend_intensity_panel_all_baselines_both_Vmax_all_case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91983" y="1447800"/>
            <a:ext cx="3452017" cy="5410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626547"/>
          </a:xfrm>
        </p:spPr>
        <p:txBody>
          <a:bodyPr/>
          <a:lstStyle/>
          <a:p>
            <a:r>
              <a:rPr lang="en-US" dirty="0" smtClean="0">
                <a:solidFill>
                  <a:srgbClr val="FF0066"/>
                </a:solidFill>
              </a:rPr>
              <a:t>Basics of Eye Formation</a:t>
            </a:r>
          </a:p>
          <a:p>
            <a:pPr lvl="1"/>
            <a:r>
              <a:rPr lang="en-US" dirty="0" smtClean="0">
                <a:solidFill>
                  <a:srgbClr val="FF0066"/>
                </a:solidFill>
              </a:rPr>
              <a:t>Causes of central subsidence</a:t>
            </a: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Theory for Rapid Warm Core Development</a:t>
            </a:r>
          </a:p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Observations of Eye Formation</a:t>
            </a:r>
          </a:p>
          <a:p>
            <a:pPr lvl="1"/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Vortex Data Message data set</a:t>
            </a:r>
          </a:p>
          <a:p>
            <a:pPr lvl="1"/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Intensity trends, structure changes</a:t>
            </a:r>
            <a:endParaRPr lang="en-US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1"/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Paradox of eye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formation</a:t>
            </a:r>
            <a:endParaRPr lang="en-US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rgbClr val="FF0066"/>
                </a:solidFill>
              </a:rPr>
              <a:t>Shortcuts?</a:t>
            </a:r>
          </a:p>
          <a:p>
            <a:r>
              <a:rPr lang="en-US" dirty="0" smtClean="0"/>
              <a:t>Conclusions</a:t>
            </a:r>
            <a:endParaRPr lang="en-US" dirty="0" smtClean="0"/>
          </a:p>
          <a:p>
            <a:endParaRPr lang="en-US" dirty="0" smtClean="0">
              <a:solidFill>
                <a:srgbClr val="7030A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499616"/>
            <a:ext cx="4343400" cy="5358384"/>
          </a:xfrm>
        </p:spPr>
        <p:txBody>
          <a:bodyPr/>
          <a:lstStyle/>
          <a:p>
            <a:r>
              <a:rPr lang="en-US" dirty="0" smtClean="0"/>
              <a:t>Shear highly disruptive to eye formation</a:t>
            </a:r>
          </a:p>
          <a:p>
            <a:r>
              <a:rPr lang="en-US" dirty="0" smtClean="0"/>
              <a:t>Why?</a:t>
            </a:r>
            <a:r>
              <a:rPr lang="en-US" dirty="0" smtClean="0"/>
              <a:t>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2D050"/>
                </a:solidFill>
              </a:rPr>
              <a:t>Impact of Vertical Shear</a:t>
            </a:r>
            <a:endParaRPr lang="en-US" dirty="0">
              <a:solidFill>
                <a:srgbClr val="92D050"/>
              </a:solidFill>
            </a:endParaRPr>
          </a:p>
        </p:txBody>
      </p:sp>
      <p:pic>
        <p:nvPicPr>
          <p:cNvPr id="189443" name="Picture 3" descr="K:\Users\Jonathan Vigh\Documents\Personal\Academic Documents\Work\PhD Defense\trend_pngs\curve_SHDC_panel_by_case_A_both_SHD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1" y="1447800"/>
            <a:ext cx="4724400" cy="54004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2D050"/>
                </a:solidFill>
              </a:rPr>
              <a:t>Radius of Maximum Winds</a:t>
            </a:r>
            <a:endParaRPr lang="en-US" dirty="0">
              <a:solidFill>
                <a:srgbClr val="92D050"/>
              </a:solidFill>
            </a:endParaRPr>
          </a:p>
        </p:txBody>
      </p:sp>
      <p:pic>
        <p:nvPicPr>
          <p:cNvPr id="191491" name="Picture 3" descr="K:\Users\Jonathan Vigh\Documents\Personal\Academic Documents\Work\PhD Defense\trend_pngs\curve_Rmax_panel_by_platform_both_Rmax_aircraft_baselines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3488" t="6292" b="49662"/>
          <a:stretch>
            <a:fillRect/>
          </a:stretch>
        </p:blipFill>
        <p:spPr bwMode="auto">
          <a:xfrm>
            <a:off x="3962400" y="1447800"/>
            <a:ext cx="5181600" cy="5440680"/>
          </a:xfrm>
          <a:prstGeom prst="rect">
            <a:avLst/>
          </a:prstGeom>
          <a:noFill/>
        </p:spPr>
      </p:pic>
      <p:sp>
        <p:nvSpPr>
          <p:cNvPr id="7" name="Content Placeholder 1"/>
          <p:cNvSpPr txBox="1">
            <a:spLocks/>
          </p:cNvSpPr>
          <p:nvPr/>
        </p:nvSpPr>
        <p:spPr bwMode="auto">
          <a:xfrm>
            <a:off x="0" y="1499616"/>
            <a:ext cx="3962400" cy="5358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spcBef>
                <a:spcPct val="20000"/>
              </a:spcBef>
              <a:buClr>
                <a:schemeClr val="tx2"/>
              </a:buClr>
              <a:buSzPct val="70000"/>
              <a:buFont typeface="Wingdings 2" pitchFamily="18" charset="2"/>
              <a:buChar char="¥"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BT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</a:t>
            </a:r>
            <a:r>
              <a:rPr kumimoji="0" lang="en-US" sz="2400" b="0" i="0" u="none" strike="noStrike" kern="1200" cap="none" spc="0" normalizeH="0" baseline="-2500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</a:t>
            </a:r>
            <a:r>
              <a:rPr kumimoji="0" lang="en-US" sz="24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US" sz="2400" noProof="0" dirty="0" smtClean="0"/>
              <a:t>found to have large high bias!</a:t>
            </a:r>
          </a:p>
          <a:p>
            <a:pPr marL="342900" lvl="0" indent="-342900">
              <a:spcBef>
                <a:spcPct val="20000"/>
              </a:spcBef>
              <a:buClr>
                <a:schemeClr val="tx2"/>
              </a:buClr>
              <a:buSzPct val="70000"/>
              <a:buFont typeface="Wingdings 2" pitchFamily="18" charset="2"/>
              <a:buChar char="¥"/>
            </a:pPr>
            <a:r>
              <a:rPr lang="en-US" sz="2400" dirty="0" smtClean="0">
                <a:latin typeface="+mn-lt"/>
                <a:cs typeface="+mn-cs"/>
              </a:rPr>
              <a:t>~ h</a:t>
            </a:r>
            <a:r>
              <a:rPr kumimoji="0" lang="en-US" sz="24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alf</a:t>
            </a:r>
            <a:r>
              <a:rPr kumimoji="0" lang="en-US" sz="2400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storms studied undergo large contraction in the 24-h before eye formation</a:t>
            </a:r>
          </a:p>
          <a:p>
            <a:pPr marL="342900" lvl="0" indent="-342900">
              <a:spcBef>
                <a:spcPct val="20000"/>
              </a:spcBef>
              <a:buClr>
                <a:schemeClr val="tx2"/>
              </a:buClr>
              <a:buSzPct val="70000"/>
              <a:buFont typeface="Wingdings 2" pitchFamily="18" charset="2"/>
              <a:buChar char="¥"/>
            </a:pPr>
            <a:r>
              <a:rPr lang="en-US" sz="2400" dirty="0" smtClean="0"/>
              <a:t>FL </a:t>
            </a:r>
            <a:r>
              <a:rPr lang="en-US" sz="2400" dirty="0" err="1" smtClean="0"/>
              <a:t>r</a:t>
            </a:r>
            <a:r>
              <a:rPr lang="en-US" sz="2400" baseline="-25000" dirty="0" err="1" smtClean="0"/>
              <a:t>m</a:t>
            </a:r>
            <a:r>
              <a:rPr lang="en-US" sz="2400" baseline="-25000" dirty="0" smtClean="0"/>
              <a:t> </a:t>
            </a:r>
            <a:r>
              <a:rPr lang="en-US" sz="2400" dirty="0" smtClean="0"/>
              <a:t>contracts from &gt;40 nm to ~17 nm in that period</a:t>
            </a:r>
          </a:p>
          <a:p>
            <a:pPr marL="342900" lvl="0" indent="-342900">
              <a:spcBef>
                <a:spcPct val="20000"/>
              </a:spcBef>
              <a:buClr>
                <a:schemeClr val="tx2"/>
              </a:buClr>
              <a:buSzPct val="70000"/>
              <a:buFont typeface="Wingdings 2" pitchFamily="18" charset="2"/>
              <a:buChar char="¥"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Minimum </a:t>
            </a:r>
            <a:r>
              <a:rPr lang="en-US" sz="2400" b="1" dirty="0" smtClean="0">
                <a:solidFill>
                  <a:srgbClr val="FF0066"/>
                </a:solidFill>
              </a:rPr>
              <a:t>FL </a:t>
            </a:r>
            <a:r>
              <a:rPr lang="en-US" sz="2400" b="1" dirty="0" err="1" smtClean="0">
                <a:solidFill>
                  <a:srgbClr val="FF0066"/>
                </a:solidFill>
              </a:rPr>
              <a:t>r</a:t>
            </a:r>
            <a:r>
              <a:rPr lang="en-US" sz="2400" b="1" baseline="-25000" dirty="0" err="1" smtClean="0">
                <a:solidFill>
                  <a:srgbClr val="FF0066"/>
                </a:solidFill>
              </a:rPr>
              <a:t>m</a:t>
            </a:r>
            <a:r>
              <a:rPr lang="en-US" sz="2400" b="1" baseline="-25000" dirty="0" smtClean="0">
                <a:solidFill>
                  <a:srgbClr val="FF0066"/>
                </a:solidFill>
              </a:rPr>
              <a:t> </a:t>
            </a:r>
            <a:r>
              <a:rPr lang="en-US" sz="2400" b="1" dirty="0" smtClean="0">
                <a:solidFill>
                  <a:srgbClr val="FF0066"/>
                </a:solidFill>
              </a:rPr>
              <a:t>reached soon after -&gt; supports </a:t>
            </a:r>
            <a:r>
              <a:rPr lang="en-US" sz="2400" b="1" dirty="0" err="1" smtClean="0">
                <a:solidFill>
                  <a:srgbClr val="FF0066"/>
                </a:solidFill>
              </a:rPr>
              <a:t>Kuo’s</a:t>
            </a:r>
            <a:r>
              <a:rPr lang="en-US" sz="2400" b="1" dirty="0" smtClean="0">
                <a:solidFill>
                  <a:srgbClr val="FF0066"/>
                </a:solidFill>
              </a:rPr>
              <a:t> idea of limiting radius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RMW stratified by cases</a:t>
            </a:r>
            <a:endParaRPr lang="en-US" dirty="0"/>
          </a:p>
        </p:txBody>
      </p:sp>
      <p:pic>
        <p:nvPicPr>
          <p:cNvPr id="4" name="Picture 2" descr="K:\Users\Jonathan Vigh\Documents\Personal\Academic Documents\Work\PhD Defense\trend_pngs\curve_Rmax_panel_by_case_A_both_Rmax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1447800"/>
            <a:ext cx="4876800" cy="5418070"/>
          </a:xfrm>
          <a:prstGeom prst="rect">
            <a:avLst/>
          </a:prstGeom>
          <a:noFill/>
        </p:spPr>
      </p:pic>
      <p:sp>
        <p:nvSpPr>
          <p:cNvPr id="5" name="Content Placeholder 1"/>
          <p:cNvSpPr txBox="1">
            <a:spLocks/>
          </p:cNvSpPr>
          <p:nvPr/>
        </p:nvSpPr>
        <p:spPr bwMode="auto">
          <a:xfrm>
            <a:off x="0" y="1499616"/>
            <a:ext cx="4343400" cy="5358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spcBef>
                <a:spcPct val="20000"/>
              </a:spcBef>
              <a:buClr>
                <a:schemeClr val="tx2"/>
              </a:buClr>
              <a:buSzPct val="70000"/>
              <a:buFont typeface="Wingdings 2" pitchFamily="18" charset="2"/>
              <a:buChar char="¥"/>
            </a:pPr>
            <a:r>
              <a:rPr lang="en-US" sz="3200" dirty="0" err="1" smtClean="0"/>
              <a:t>r</a:t>
            </a:r>
            <a:r>
              <a:rPr lang="en-US" sz="3200" baseline="-25000" dirty="0" err="1" smtClean="0"/>
              <a:t>m</a:t>
            </a:r>
            <a:r>
              <a:rPr lang="en-US" sz="3200" baseline="-25000" dirty="0" smtClean="0"/>
              <a:t> </a:t>
            </a:r>
            <a:r>
              <a:rPr lang="en-US" sz="3200" dirty="0" smtClean="0"/>
              <a:t>decreases, then rapidly increases for failures</a:t>
            </a:r>
          </a:p>
          <a:p>
            <a:pPr marL="342900" lvl="0" indent="-342900">
              <a:spcBef>
                <a:spcPct val="20000"/>
              </a:spcBef>
              <a:buClr>
                <a:schemeClr val="tx2"/>
              </a:buClr>
              <a:buSzPct val="70000"/>
              <a:buFont typeface="Wingdings 2" pitchFamily="18" charset="2"/>
              <a:buChar char="¥"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increases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more slowly for intermittent failures</a:t>
            </a:r>
          </a:p>
          <a:p>
            <a:pPr marL="342900" lvl="0" indent="-342900">
              <a:spcBef>
                <a:spcPct val="20000"/>
              </a:spcBef>
              <a:buClr>
                <a:schemeClr val="tx2"/>
              </a:buClr>
              <a:buSzPct val="70000"/>
              <a:buFont typeface="Wingdings 2" pitchFamily="18" charset="2"/>
              <a:buChar char="¥"/>
            </a:pPr>
            <a:r>
              <a:rPr lang="en-US" sz="3200" baseline="0" dirty="0" smtClean="0">
                <a:latin typeface="+mn-lt"/>
                <a:cs typeface="+mn-cs"/>
              </a:rPr>
              <a:t>stays</a:t>
            </a:r>
            <a:r>
              <a:rPr lang="en-US" sz="3200" dirty="0" smtClean="0">
                <a:latin typeface="+mn-lt"/>
                <a:cs typeface="+mn-cs"/>
              </a:rPr>
              <a:t> low for success cases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499616"/>
            <a:ext cx="4343400" cy="5358384"/>
          </a:xfrm>
        </p:spPr>
        <p:txBody>
          <a:bodyPr/>
          <a:lstStyle/>
          <a:p>
            <a:r>
              <a:rPr lang="en-US" sz="2400" dirty="0" smtClean="0"/>
              <a:t>Undergoes sharp contraction in 24-h before formation</a:t>
            </a:r>
          </a:p>
          <a:p>
            <a:r>
              <a:rPr lang="en-US" sz="2400" dirty="0" smtClean="0"/>
              <a:t>Some storms form eyes with large value however</a:t>
            </a:r>
          </a:p>
          <a:p>
            <a:r>
              <a:rPr lang="en-US" sz="2400" dirty="0" smtClean="0"/>
              <a:t>Continues to contract for intensifying storms</a:t>
            </a:r>
          </a:p>
          <a:p>
            <a:r>
              <a:rPr lang="en-US" sz="2400" dirty="0" smtClean="0"/>
              <a:t>Reaches 10 nm for strong eye storms </a:t>
            </a:r>
          </a:p>
          <a:p>
            <a:r>
              <a:rPr lang="en-US" sz="2400" b="1" dirty="0" smtClean="0">
                <a:solidFill>
                  <a:srgbClr val="FF0066"/>
                </a:solidFill>
              </a:rPr>
              <a:t>No absolute value that triggers eye formation</a:t>
            </a:r>
            <a:endParaRPr lang="en-US" sz="2400" b="1" dirty="0">
              <a:solidFill>
                <a:srgbClr val="FF0066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2D050"/>
                </a:solidFill>
              </a:rPr>
              <a:t>Minimum </a:t>
            </a:r>
            <a:r>
              <a:rPr lang="en-US" dirty="0" err="1" smtClean="0">
                <a:solidFill>
                  <a:srgbClr val="92D050"/>
                </a:solidFill>
              </a:rPr>
              <a:t>Rossby</a:t>
            </a:r>
            <a:r>
              <a:rPr lang="en-US" dirty="0" smtClean="0">
                <a:solidFill>
                  <a:srgbClr val="92D050"/>
                </a:solidFill>
              </a:rPr>
              <a:t> Length</a:t>
            </a:r>
            <a:endParaRPr lang="en-US" dirty="0">
              <a:solidFill>
                <a:srgbClr val="92D050"/>
              </a:solidFill>
            </a:endParaRPr>
          </a:p>
        </p:txBody>
      </p:sp>
      <p:pic>
        <p:nvPicPr>
          <p:cNvPr id="192514" name="Picture 2" descr="K:\Users\Jonathan Vigh\Documents\Personal\Academic Documents\Work\PhD Defense\trend_pngs\curve_RLmin_panel_by_case_A_both_RLmi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72863" y="1447800"/>
            <a:ext cx="4771137" cy="5410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86200" y="1371600"/>
            <a:ext cx="5257800" cy="1371600"/>
          </a:xfrm>
        </p:spPr>
        <p:txBody>
          <a:bodyPr/>
          <a:lstStyle/>
          <a:p>
            <a:r>
              <a:rPr lang="en-US" sz="2800" dirty="0" smtClean="0"/>
              <a:t>18-36 h “spike” period of peak eye warming, timing varies for aircraft baseline</a:t>
            </a:r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Temperature Trends</a:t>
            </a:r>
            <a:endParaRPr lang="en-US" dirty="0"/>
          </a:p>
        </p:txBody>
      </p:sp>
      <p:pic>
        <p:nvPicPr>
          <p:cNvPr id="193539" name="Picture 3" descr="K:\Users\Jonathan Vigh\Documents\Personal\Academic Documents\Work\PhD Defense\trend_pngs\curve_Teye_panel_by_platform_both_Teye_infrared_baselines.png"/>
          <p:cNvPicPr>
            <a:picLocks noChangeAspect="1" noChangeArrowheads="1"/>
          </p:cNvPicPr>
          <p:nvPr/>
        </p:nvPicPr>
        <p:blipFill>
          <a:blip r:embed="rId2" cstate="print"/>
          <a:srcRect l="53704" t="50000" b="4858"/>
          <a:stretch>
            <a:fillRect/>
          </a:stretch>
        </p:blipFill>
        <p:spPr bwMode="auto">
          <a:xfrm>
            <a:off x="5334000" y="2743200"/>
            <a:ext cx="3810000" cy="4114800"/>
          </a:xfrm>
          <a:prstGeom prst="rect">
            <a:avLst/>
          </a:prstGeom>
          <a:noFill/>
        </p:spPr>
      </p:pic>
      <p:pic>
        <p:nvPicPr>
          <p:cNvPr id="193540" name="Picture 4" descr="K:\Users\Jonathan Vigh\Documents\Personal\Academic Documents\Work\PhD Defense\trend_pngs\curve_Teye_panel_by_platform_both_Teye_aircraft_baselines.png"/>
          <p:cNvPicPr>
            <a:picLocks noChangeAspect="1" noChangeArrowheads="1"/>
          </p:cNvPicPr>
          <p:nvPr/>
        </p:nvPicPr>
        <p:blipFill>
          <a:blip r:embed="rId3" cstate="print"/>
          <a:srcRect l="54630" t="5816" b="50982"/>
          <a:stretch>
            <a:fillRect/>
          </a:stretch>
        </p:blipFill>
        <p:spPr bwMode="auto">
          <a:xfrm>
            <a:off x="0" y="1371600"/>
            <a:ext cx="3886200" cy="4124131"/>
          </a:xfrm>
          <a:prstGeom prst="rect">
            <a:avLst/>
          </a:prstGeom>
          <a:noFill/>
        </p:spPr>
      </p:pic>
      <p:sp>
        <p:nvSpPr>
          <p:cNvPr id="7" name="Content Placeholder 1"/>
          <p:cNvSpPr txBox="1">
            <a:spLocks/>
          </p:cNvSpPr>
          <p:nvPr/>
        </p:nvSpPr>
        <p:spPr bwMode="auto">
          <a:xfrm>
            <a:off x="0" y="5486400"/>
            <a:ext cx="5257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 2" pitchFamily="18" charset="2"/>
              <a:buChar char="¥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Timing of most rapid warming begins right when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the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stron</a:t>
            </a:r>
            <a:r>
              <a:rPr lang="en-US" sz="2800" dirty="0" smtClean="0">
                <a:latin typeface="+mn-lt"/>
                <a:cs typeface="+mn-cs"/>
              </a:rPr>
              <a:t>g eye appears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92D050"/>
                </a:solidFill>
              </a:rPr>
              <a:t>Dew Point Temperature Depression</a:t>
            </a:r>
            <a:endParaRPr lang="en-US" dirty="0">
              <a:solidFill>
                <a:srgbClr val="92D050"/>
              </a:solidFill>
            </a:endParaRPr>
          </a:p>
        </p:txBody>
      </p:sp>
      <p:pic>
        <p:nvPicPr>
          <p:cNvPr id="194562" name="Picture 2" descr="K:\Users\Jonathan Vigh\Documents\Personal\Academic Documents\Work\PhD Defense\trend_pngs\curve_TDdep_panel_by_case_A_both_TDdep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1447800"/>
            <a:ext cx="4724400" cy="5409696"/>
          </a:xfrm>
          <a:prstGeom prst="rect">
            <a:avLst/>
          </a:prstGeom>
          <a:noFill/>
        </p:spPr>
      </p:pic>
      <p:sp>
        <p:nvSpPr>
          <p:cNvPr id="6" name="Content Placeholder 1"/>
          <p:cNvSpPr txBox="1">
            <a:spLocks/>
          </p:cNvSpPr>
          <p:nvPr/>
        </p:nvSpPr>
        <p:spPr bwMode="auto">
          <a:xfrm>
            <a:off x="0" y="1499616"/>
            <a:ext cx="4343400" cy="5358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spcBef>
                <a:spcPct val="20000"/>
              </a:spcBef>
              <a:buClr>
                <a:schemeClr val="tx2"/>
              </a:buClr>
              <a:buSzPct val="70000"/>
              <a:buFont typeface="Wingdings 2" pitchFamily="18" charset="2"/>
              <a:buChar char="¥"/>
            </a:pPr>
            <a:r>
              <a:rPr lang="en-US" dirty="0" smtClean="0"/>
              <a:t>Max DP T depression </a:t>
            </a:r>
            <a:r>
              <a:rPr lang="en-US" b="1" dirty="0" smtClean="0">
                <a:latin typeface="+mn-lt"/>
                <a:cs typeface="+mn-cs"/>
              </a:rPr>
              <a:t>ALWAYS</a:t>
            </a:r>
            <a:r>
              <a:rPr lang="en-US" dirty="0" smtClean="0">
                <a:latin typeface="+mn-lt"/>
                <a:cs typeface="+mn-cs"/>
              </a:rPr>
              <a:t> observed at 700 </a:t>
            </a:r>
            <a:r>
              <a:rPr lang="en-US" dirty="0" err="1" smtClean="0">
                <a:latin typeface="+mn-lt"/>
                <a:cs typeface="+mn-cs"/>
              </a:rPr>
              <a:t>hPa</a:t>
            </a:r>
            <a:endParaRPr lang="en-US" dirty="0" smtClean="0">
              <a:latin typeface="+mn-lt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 2" pitchFamily="18" charset="2"/>
              <a:buChar char="¥"/>
              <a:tabLst/>
              <a:defRPr/>
            </a:pPr>
            <a:r>
              <a:rPr lang="en-US" dirty="0" smtClean="0">
                <a:latin typeface="+mn-lt"/>
                <a:cs typeface="+mn-cs"/>
              </a:rPr>
              <a:t>Max value appears to correlate well with maximum intensity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 2" pitchFamily="18" charset="2"/>
              <a:buChar char="¥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 </a:t>
            </a:r>
            <a:r>
              <a:rPr kumimoji="0" lang="en-US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some </a:t>
            </a:r>
            <a:r>
              <a:rPr kumimoji="0" lang="en-US" b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cases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values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&gt;8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</a:rPr>
              <a:t>ºC occur </a:t>
            </a:r>
            <a:r>
              <a:rPr kumimoji="0" lang="en-US" b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</a:rPr>
              <a:t>BEFORE</a:t>
            </a:r>
            <a:r>
              <a:rPr kumimoji="0" lang="en-US" b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</a:rPr>
              <a:t> eye formation -&gt; </a:t>
            </a:r>
            <a:r>
              <a:rPr kumimoji="0" lang="en-US" b="1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</a:rPr>
              <a:t>central subsidence precedes eye formation</a:t>
            </a:r>
            <a:r>
              <a:rPr kumimoji="0" lang="en-US" b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cs typeface="Arial"/>
              </a:rPr>
              <a:t> by 12 to 24 h for these cases (subsidence triggers eye formation??)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 2" pitchFamily="18" charset="2"/>
              <a:buChar char="¥"/>
              <a:tabLst/>
              <a:defRPr/>
            </a:pPr>
            <a:r>
              <a:rPr lang="en-US" b="1" i="0" baseline="0" dirty="0" smtClean="0">
                <a:solidFill>
                  <a:srgbClr val="FF0066"/>
                </a:solidFill>
                <a:latin typeface="Arial"/>
                <a:ea typeface="+mn-ea"/>
                <a:cs typeface="Arial"/>
              </a:rPr>
              <a:t>Extraordinary DP</a:t>
            </a:r>
            <a:r>
              <a:rPr lang="en-US" b="1" i="0" dirty="0" smtClean="0">
                <a:solidFill>
                  <a:srgbClr val="FF0066"/>
                </a:solidFill>
                <a:latin typeface="Arial"/>
                <a:ea typeface="+mn-ea"/>
                <a:cs typeface="Arial"/>
              </a:rPr>
              <a:t> depressions not a requirement for high intensity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447800"/>
            <a:ext cx="3962400" cy="5410200"/>
          </a:xfrm>
        </p:spPr>
        <p:txBody>
          <a:bodyPr/>
          <a:lstStyle/>
          <a:p>
            <a:r>
              <a:rPr lang="en-US" sz="2000" dirty="0" smtClean="0"/>
              <a:t>Perhaps momentum diffusion pump / centrifugal hypothesis is significant for </a:t>
            </a:r>
            <a:r>
              <a:rPr lang="en-US" sz="2000" i="1" dirty="0" smtClean="0"/>
              <a:t>some</a:t>
            </a:r>
            <a:r>
              <a:rPr lang="en-US" sz="2000" dirty="0" smtClean="0"/>
              <a:t> storms</a:t>
            </a:r>
          </a:p>
          <a:p>
            <a:r>
              <a:rPr lang="en-US" sz="2000" b="1" dirty="0" smtClean="0">
                <a:solidFill>
                  <a:srgbClr val="FF0066"/>
                </a:solidFill>
              </a:rPr>
              <a:t>May be responsible for the </a:t>
            </a:r>
            <a:r>
              <a:rPr lang="en-US" sz="2000" b="1" i="1" dirty="0" smtClean="0">
                <a:solidFill>
                  <a:srgbClr val="FF0066"/>
                </a:solidFill>
              </a:rPr>
              <a:t>lower</a:t>
            </a:r>
            <a:r>
              <a:rPr lang="en-US" sz="2000" b="1" dirty="0" smtClean="0">
                <a:solidFill>
                  <a:srgbClr val="FF0066"/>
                </a:solidFill>
              </a:rPr>
              <a:t> warming</a:t>
            </a:r>
          </a:p>
          <a:p>
            <a:r>
              <a:rPr lang="en-US" sz="2000" dirty="0" smtClean="0"/>
              <a:t>“Breaks” when eye undergoes mixing event (Jordan 1961, </a:t>
            </a:r>
            <a:r>
              <a:rPr lang="en-US" sz="2000" dirty="0" err="1" smtClean="0"/>
              <a:t>Kossin</a:t>
            </a:r>
            <a:r>
              <a:rPr lang="en-US" sz="2000" dirty="0" smtClean="0"/>
              <a:t> and </a:t>
            </a:r>
            <a:r>
              <a:rPr lang="en-US" sz="2000" dirty="0" err="1" smtClean="0"/>
              <a:t>Eastin</a:t>
            </a:r>
            <a:r>
              <a:rPr lang="en-US" sz="2000" dirty="0" smtClean="0"/>
              <a:t> 2001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Would be expected when wind profile is very sharp, U-shaped in eye</a:t>
            </a:r>
          </a:p>
          <a:p>
            <a:r>
              <a:rPr lang="en-US" sz="2000" dirty="0" smtClean="0"/>
              <a:t>Small, compact storms like pinhole eyes (Wilma, Beta, Charley, Dennis)</a:t>
            </a:r>
          </a:p>
          <a:p>
            <a:endParaRPr lang="en-US" sz="2000" dirty="0" smtClean="0"/>
          </a:p>
          <a:p>
            <a:pPr>
              <a:buNone/>
            </a:pPr>
            <a:r>
              <a:rPr lang="en-US" sz="2000" dirty="0" smtClean="0"/>
              <a:t>Hawkins and </a:t>
            </a:r>
            <a:r>
              <a:rPr lang="en-US" sz="2000" dirty="0" err="1" smtClean="0"/>
              <a:t>Imbembo</a:t>
            </a:r>
            <a:r>
              <a:rPr lang="en-US" sz="2000" dirty="0" smtClean="0"/>
              <a:t> (1976)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2D050"/>
                </a:solidFill>
              </a:rPr>
              <a:t>Inez (1966)</a:t>
            </a:r>
            <a:endParaRPr lang="en-US" dirty="0">
              <a:solidFill>
                <a:srgbClr val="92D050"/>
              </a:solidFill>
            </a:endParaRPr>
          </a:p>
        </p:txBody>
      </p:sp>
      <p:pic>
        <p:nvPicPr>
          <p:cNvPr id="195586" name="Picture 2" descr="K:\Users\Jonathan Vigh\Documents\Personal\Academic Documents\Work\PhD Defense\review_pngs\hawkins_imbembo1976_fig14_inez_temperature_anomaly_cross_section_28Sep1966.png"/>
          <p:cNvPicPr>
            <a:picLocks noChangeAspect="1" noChangeArrowheads="1"/>
          </p:cNvPicPr>
          <p:nvPr/>
        </p:nvPicPr>
        <p:blipFill>
          <a:blip r:embed="rId2" cstate="print"/>
          <a:srcRect l="18231" t="4167" r="18323"/>
          <a:stretch>
            <a:fillRect/>
          </a:stretch>
        </p:blipFill>
        <p:spPr bwMode="auto">
          <a:xfrm>
            <a:off x="3955552" y="1"/>
            <a:ext cx="518844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447800"/>
            <a:ext cx="4419600" cy="5410200"/>
          </a:xfrm>
        </p:spPr>
        <p:txBody>
          <a:bodyPr/>
          <a:lstStyle/>
          <a:p>
            <a:r>
              <a:rPr lang="en-US" sz="2400" dirty="0" smtClean="0"/>
              <a:t>Schubert and Hack (1982): eye formation removes diabatic heating from high inertial stability of core by squeezing the area of efficient heating -&gt; stabilizes storm</a:t>
            </a:r>
          </a:p>
          <a:p>
            <a:r>
              <a:rPr lang="en-US" sz="2400" dirty="0" smtClean="0"/>
              <a:t>Yet, many storms intensify most rapidly at eye formation or afterwards. Why?</a:t>
            </a:r>
          </a:p>
          <a:p>
            <a:pPr>
              <a:buNone/>
            </a:pP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2D050"/>
                </a:solidFill>
              </a:rPr>
              <a:t>The Paradox of Eye Formation</a:t>
            </a:r>
            <a:endParaRPr lang="en-US" dirty="0">
              <a:solidFill>
                <a:srgbClr val="92D050"/>
              </a:solidFill>
            </a:endParaRPr>
          </a:p>
        </p:txBody>
      </p:sp>
      <p:pic>
        <p:nvPicPr>
          <p:cNvPr id="196610" name="Picture 2" descr="K:\Users\Jonathan Vigh\Documents\Personal\Academic Documents\Work\PhD Defense\trend_pngs\curve_squeeze_panel_by_case_A_both_squeez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19600" y="1447800"/>
            <a:ext cx="4724400" cy="53788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499616"/>
            <a:ext cx="4343400" cy="5358384"/>
          </a:xfrm>
        </p:spPr>
        <p:txBody>
          <a:bodyPr/>
          <a:lstStyle/>
          <a:p>
            <a:r>
              <a:rPr lang="en-US" sz="2000" dirty="0" smtClean="0"/>
              <a:t>Divide radius of maximum winds by minimum </a:t>
            </a:r>
            <a:r>
              <a:rPr lang="en-US" sz="2000" dirty="0" err="1" smtClean="0"/>
              <a:t>Rossby</a:t>
            </a:r>
            <a:r>
              <a:rPr lang="en-US" sz="2000" dirty="0" smtClean="0"/>
              <a:t> length -&gt; </a:t>
            </a:r>
            <a:r>
              <a:rPr lang="en-US" sz="2000" b="1" dirty="0" smtClean="0"/>
              <a:t>dynamic scale of the </a:t>
            </a:r>
            <a:r>
              <a:rPr lang="en-US" sz="2000" b="1" dirty="0" err="1" smtClean="0"/>
              <a:t>eyewall</a:t>
            </a:r>
            <a:endParaRPr lang="en-US" sz="2000" b="1" dirty="0" smtClean="0"/>
          </a:p>
          <a:p>
            <a:r>
              <a:rPr lang="en-US" sz="2000" dirty="0" smtClean="0"/>
              <a:t>Tends to be about 0.6 at time of eye formation, but higher for complete success cases, rises to about unity</a:t>
            </a:r>
          </a:p>
          <a:p>
            <a:r>
              <a:rPr lang="en-US" sz="2000" dirty="0" smtClean="0"/>
              <a:t>-&gt; </a:t>
            </a:r>
            <a:r>
              <a:rPr lang="en-US" sz="2000" b="1" dirty="0" smtClean="0">
                <a:solidFill>
                  <a:srgbClr val="FF0066"/>
                </a:solidFill>
              </a:rPr>
              <a:t>As physical area of efficient heating shrinks during </a:t>
            </a:r>
            <a:r>
              <a:rPr lang="en-US" sz="2000" b="1" dirty="0" err="1" smtClean="0">
                <a:solidFill>
                  <a:srgbClr val="FF0066"/>
                </a:solidFill>
              </a:rPr>
              <a:t>eyewall</a:t>
            </a:r>
            <a:r>
              <a:rPr lang="en-US" sz="2000" b="1" dirty="0" smtClean="0">
                <a:solidFill>
                  <a:srgbClr val="FF0066"/>
                </a:solidFill>
              </a:rPr>
              <a:t> contraction, efficiency increases more than counteract this</a:t>
            </a:r>
            <a:r>
              <a:rPr lang="en-US" sz="2000" dirty="0" smtClean="0"/>
              <a:t> -&gt; storm can keep intensifying</a:t>
            </a: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2D050"/>
                </a:solidFill>
              </a:rPr>
              <a:t>Paradox Resolved?</a:t>
            </a:r>
            <a:endParaRPr lang="en-US" dirty="0">
              <a:solidFill>
                <a:srgbClr val="92D050"/>
              </a:solidFill>
            </a:endParaRPr>
          </a:p>
        </p:txBody>
      </p:sp>
      <p:pic>
        <p:nvPicPr>
          <p:cNvPr id="197635" name="Picture 3" descr="K:\Users\Jonathan Vigh\Documents\Personal\Academic Documents\Work\PhD Defense\trend_pngs\curve_dynamic_panel_by_case_A_both_dynami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1" y="1447799"/>
            <a:ext cx="4800600" cy="54188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                                Shortcuts??</a:t>
            </a:r>
            <a:endParaRPr lang="en-US" dirty="0"/>
          </a:p>
        </p:txBody>
      </p:sp>
      <p:pic>
        <p:nvPicPr>
          <p:cNvPr id="120834" name="Picture 2" descr="K:\Users\Jonathan Vigh\Documents\Personal\Academic Documents\Work\PhD Defense\review_pngs\heymsfieldEA2001_fig3_bonnie_eye_formation_IR_imagery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3400"/>
            <a:ext cx="4597400" cy="6324600"/>
          </a:xfrm>
          <a:prstGeom prst="rect">
            <a:avLst/>
          </a:prstGeom>
          <a:noFill/>
        </p:spPr>
      </p:pic>
      <p:pic>
        <p:nvPicPr>
          <p:cNvPr id="120835" name="Picture 3" descr="K:\Users\Jonathan Vigh\Documents\Personal\Academic Documents\Work\PhD Defense\review_pngs\heymsfieldEA2001_fig12_bonnie_eye_formation_schematic.png"/>
          <p:cNvPicPr>
            <a:picLocks noChangeAspect="1" noChangeArrowheads="1"/>
          </p:cNvPicPr>
          <p:nvPr/>
        </p:nvPicPr>
        <p:blipFill>
          <a:blip r:embed="rId3" cstate="print"/>
          <a:srcRect l="7042" t="5737" r="9859" b="5836"/>
          <a:stretch>
            <a:fillRect/>
          </a:stretch>
        </p:blipFill>
        <p:spPr bwMode="auto">
          <a:xfrm>
            <a:off x="4648200" y="838200"/>
            <a:ext cx="4495800" cy="6019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Leonardo </a:t>
            </a:r>
            <a:r>
              <a:rPr lang="en-US" dirty="0" err="1" smtClean="0"/>
              <a:t>da</a:t>
            </a:r>
            <a:r>
              <a:rPr lang="en-US" dirty="0" smtClean="0"/>
              <a:t> Vinci’s </a:t>
            </a:r>
            <a:br>
              <a:rPr lang="en-US" dirty="0" smtClean="0"/>
            </a:br>
            <a:r>
              <a:rPr lang="en-US" dirty="0" smtClean="0"/>
              <a:t>       “Vortex within a vortex”</a:t>
            </a:r>
            <a:endParaRPr lang="en-US" dirty="0"/>
          </a:p>
        </p:txBody>
      </p:sp>
      <p:pic>
        <p:nvPicPr>
          <p:cNvPr id="88069" name="Picture 5" descr="K:\Users\Jonathan Vigh\Documents\Personal\Academic Documents\Work\PhD Defense\review_pngs\holland_wingtip_vortex_ey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38825" y="1447800"/>
            <a:ext cx="3305175" cy="5410200"/>
          </a:xfrm>
          <a:prstGeom prst="rect">
            <a:avLst/>
          </a:prstGeom>
          <a:noFill/>
        </p:spPr>
      </p:pic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228600" y="2286000"/>
          <a:ext cx="1858297" cy="914400"/>
        </p:xfrm>
        <a:graphic>
          <a:graphicData uri="http://schemas.openxmlformats.org/presentationml/2006/ole">
            <p:oleObj spid="_x0000_s88070" name="Equation" r:id="rId4" imgW="799920" imgH="393480" progId="Equation.3">
              <p:embed/>
            </p:oleObj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3584575" y="2471738"/>
          <a:ext cx="2109788" cy="468312"/>
        </p:xfrm>
        <a:graphic>
          <a:graphicData uri="http://schemas.openxmlformats.org/presentationml/2006/ole">
            <p:oleObj spid="_x0000_s88071" name="Equation" r:id="rId5" imgW="914400" imgH="203040" progId="Equation.3">
              <p:embed/>
            </p:oleObj>
          </a:graphicData>
        </a:graphic>
      </p:graphicFrame>
      <p:pic>
        <p:nvPicPr>
          <p:cNvPr id="88072" name="Picture 8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3294498"/>
            <a:ext cx="5334000" cy="3563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581400" y="6581001"/>
            <a:ext cx="2286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Giaiotti</a:t>
            </a:r>
            <a:r>
              <a:rPr lang="en-US" sz="1200" dirty="0" smtClean="0"/>
              <a:t> and </a:t>
            </a:r>
            <a:r>
              <a:rPr lang="en-US" sz="1200" dirty="0" err="1" smtClean="0"/>
              <a:t>Stel</a:t>
            </a:r>
            <a:r>
              <a:rPr lang="en-US" sz="1200" dirty="0" smtClean="0"/>
              <a:t> (2006)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304800" y="1524000"/>
            <a:ext cx="1402948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Inner vortex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886200" y="1524000"/>
            <a:ext cx="1454244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Outer vortex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7200" y="2057400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rotational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962400" y="2057400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irrotational</a:t>
            </a:r>
            <a:endParaRPr lang="en-US" dirty="0" smtClean="0"/>
          </a:p>
        </p:txBody>
      </p:sp>
      <p:cxnSp>
        <p:nvCxnSpPr>
          <p:cNvPr id="16" name="Straight Connector 15"/>
          <p:cNvCxnSpPr/>
          <p:nvPr/>
        </p:nvCxnSpPr>
        <p:spPr>
          <a:xfrm rot="5400000">
            <a:off x="-190500" y="5067300"/>
            <a:ext cx="3581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190500" y="5448300"/>
            <a:ext cx="2819400" cy="0"/>
          </a:xfrm>
          <a:prstGeom prst="line">
            <a:avLst/>
          </a:prstGeom>
          <a:ln w="317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524000" y="3581400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r</a:t>
            </a:r>
            <a:r>
              <a:rPr lang="en-US" sz="1600" b="1" baseline="-25000" dirty="0" err="1" smtClean="0">
                <a:solidFill>
                  <a:srgbClr val="FF0000"/>
                </a:solidFill>
              </a:rPr>
              <a:t>m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Eye formation results because of conservation of angular </a:t>
            </a:r>
            <a:r>
              <a:rPr lang="en-US" b="1" dirty="0" smtClean="0">
                <a:solidFill>
                  <a:srgbClr val="FF0000"/>
                </a:solidFill>
              </a:rPr>
              <a:t>momentum, mass continuity, to maintain balance in vortex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As vortex spins up, vertical rearrangement of mass </a:t>
            </a:r>
            <a:r>
              <a:rPr lang="en-US" dirty="0" smtClean="0"/>
              <a:t>necessary </a:t>
            </a:r>
            <a:r>
              <a:rPr lang="en-US" dirty="0" smtClean="0"/>
              <a:t>to maintain the vortex </a:t>
            </a:r>
            <a:r>
              <a:rPr lang="en-US" dirty="0" smtClean="0"/>
              <a:t>balance</a:t>
            </a:r>
          </a:p>
          <a:p>
            <a:r>
              <a:rPr lang="en-US" dirty="0" smtClean="0"/>
              <a:t>Key factor is </a:t>
            </a:r>
            <a:r>
              <a:rPr lang="en-US" dirty="0" err="1" smtClean="0"/>
              <a:t>peakedness</a:t>
            </a:r>
            <a:r>
              <a:rPr lang="en-US" dirty="0" smtClean="0"/>
              <a:t> of tangential wind</a:t>
            </a:r>
            <a:endParaRPr lang="en-US" dirty="0" smtClean="0"/>
          </a:p>
          <a:p>
            <a:r>
              <a:rPr lang="en-US" dirty="0" smtClean="0"/>
              <a:t>Expressed locally, understood globally?</a:t>
            </a:r>
            <a:endParaRPr lang="en-US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Conclusions - Fundamentals</a:t>
            </a:r>
            <a:endParaRPr lang="en-US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b="1" dirty="0" smtClean="0">
                <a:solidFill>
                  <a:srgbClr val="FF0066"/>
                </a:solidFill>
              </a:rPr>
              <a:t>I</a:t>
            </a:r>
            <a:r>
              <a:rPr lang="en-US" sz="2800" b="1" dirty="0" smtClean="0">
                <a:solidFill>
                  <a:srgbClr val="FF0066"/>
                </a:solidFill>
              </a:rPr>
              <a:t>nertial </a:t>
            </a:r>
            <a:r>
              <a:rPr lang="en-US" sz="2800" b="1" dirty="0" smtClean="0">
                <a:solidFill>
                  <a:srgbClr val="FF0066"/>
                </a:solidFill>
              </a:rPr>
              <a:t>stability plays </a:t>
            </a:r>
            <a:r>
              <a:rPr lang="en-US" sz="2800" b="1" dirty="0" smtClean="0">
                <a:solidFill>
                  <a:srgbClr val="FF0066"/>
                </a:solidFill>
              </a:rPr>
              <a:t>crucial </a:t>
            </a:r>
            <a:r>
              <a:rPr lang="en-US" sz="2800" b="1" dirty="0" smtClean="0">
                <a:solidFill>
                  <a:srgbClr val="FF0066"/>
                </a:solidFill>
              </a:rPr>
              <a:t>role in determining the storm’s response to latent heating</a:t>
            </a:r>
            <a:r>
              <a:rPr lang="en-US" sz="2800" dirty="0" smtClean="0">
                <a:solidFill>
                  <a:srgbClr val="FF0066"/>
                </a:solidFill>
              </a:rPr>
              <a:t>.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Heating in </a:t>
            </a:r>
            <a:r>
              <a:rPr lang="en-US" sz="2400" dirty="0" smtClean="0"/>
              <a:t>region </a:t>
            </a:r>
            <a:r>
              <a:rPr lang="en-US" sz="2400" dirty="0" smtClean="0"/>
              <a:t>of </a:t>
            </a:r>
            <a:r>
              <a:rPr lang="en-US" sz="2400" dirty="0" smtClean="0"/>
              <a:t>high </a:t>
            </a:r>
            <a:r>
              <a:rPr lang="en-US" sz="2400" dirty="0" smtClean="0"/>
              <a:t>inertial stability strongly localizes </a:t>
            </a:r>
            <a:r>
              <a:rPr lang="en-US" sz="2400" dirty="0" smtClean="0"/>
              <a:t>warming </a:t>
            </a:r>
            <a:r>
              <a:rPr lang="en-US" sz="2400" dirty="0" smtClean="0"/>
              <a:t>response resulting in rapid development of </a:t>
            </a:r>
            <a:r>
              <a:rPr lang="en-US" sz="2400" dirty="0" smtClean="0"/>
              <a:t>warm </a:t>
            </a:r>
            <a:r>
              <a:rPr lang="en-US" sz="2400" dirty="0" smtClean="0"/>
              <a:t>core.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Heating outside </a:t>
            </a:r>
            <a:r>
              <a:rPr lang="en-US" sz="2400" dirty="0" smtClean="0"/>
              <a:t>has </a:t>
            </a:r>
            <a:r>
              <a:rPr lang="en-US" sz="2400" dirty="0" smtClean="0"/>
              <a:t>almost no effect, no matter how small the </a:t>
            </a:r>
            <a:r>
              <a:rPr lang="en-US" sz="2400" dirty="0" err="1" smtClean="0"/>
              <a:t>Rossby</a:t>
            </a:r>
            <a:r>
              <a:rPr lang="en-US" sz="2400" dirty="0" smtClean="0"/>
              <a:t> radius becomes in the core.</a:t>
            </a:r>
          </a:p>
          <a:p>
            <a:pPr>
              <a:lnSpc>
                <a:spcPct val="80000"/>
              </a:lnSpc>
            </a:pPr>
            <a:r>
              <a:rPr lang="en-US" sz="2800" b="1" dirty="0" smtClean="0">
                <a:solidFill>
                  <a:srgbClr val="FF0066"/>
                </a:solidFill>
              </a:rPr>
              <a:t>It </a:t>
            </a:r>
            <a:r>
              <a:rPr lang="en-US" sz="2800" b="1" i="1" dirty="0" smtClean="0">
                <a:solidFill>
                  <a:srgbClr val="FF0066"/>
                </a:solidFill>
              </a:rPr>
              <a:t>seems</a:t>
            </a:r>
            <a:r>
              <a:rPr lang="en-US" sz="2800" b="1" dirty="0" smtClean="0">
                <a:solidFill>
                  <a:srgbClr val="FF0066"/>
                </a:solidFill>
              </a:rPr>
              <a:t> development </a:t>
            </a:r>
            <a:r>
              <a:rPr lang="en-US" sz="2800" b="1" dirty="0" smtClean="0">
                <a:solidFill>
                  <a:srgbClr val="FF0066"/>
                </a:solidFill>
              </a:rPr>
              <a:t>of </a:t>
            </a:r>
            <a:r>
              <a:rPr lang="en-US" sz="2800" b="1" dirty="0" smtClean="0">
                <a:solidFill>
                  <a:srgbClr val="FF0066"/>
                </a:solidFill>
              </a:rPr>
              <a:t>warm </a:t>
            </a:r>
            <a:r>
              <a:rPr lang="en-US" sz="2800" b="1" dirty="0" smtClean="0">
                <a:solidFill>
                  <a:srgbClr val="FF0066"/>
                </a:solidFill>
              </a:rPr>
              <a:t>core </a:t>
            </a:r>
            <a:r>
              <a:rPr lang="en-US" sz="2800" b="1" dirty="0" smtClean="0">
                <a:solidFill>
                  <a:srgbClr val="FF0066"/>
                </a:solidFill>
              </a:rPr>
              <a:t>should act </a:t>
            </a:r>
            <a:r>
              <a:rPr lang="en-US" sz="2800" b="1" dirty="0" smtClean="0">
                <a:solidFill>
                  <a:srgbClr val="FF0066"/>
                </a:solidFill>
              </a:rPr>
              <a:t>as </a:t>
            </a:r>
            <a:r>
              <a:rPr lang="en-US" sz="2800" b="1" dirty="0" smtClean="0">
                <a:solidFill>
                  <a:srgbClr val="FF0066"/>
                </a:solidFill>
              </a:rPr>
              <a:t>brake </a:t>
            </a:r>
            <a:r>
              <a:rPr lang="en-US" sz="2800" b="1" dirty="0" smtClean="0">
                <a:solidFill>
                  <a:srgbClr val="FF0066"/>
                </a:solidFill>
              </a:rPr>
              <a:t>on further intensification</a:t>
            </a:r>
            <a:r>
              <a:rPr lang="en-US" sz="2800" dirty="0" smtClean="0">
                <a:solidFill>
                  <a:srgbClr val="FF0066"/>
                </a:solidFill>
              </a:rPr>
              <a:t>.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Increased static stability of warming “locks down” buoyant convection</a:t>
            </a:r>
          </a:p>
          <a:p>
            <a:pPr lvl="1">
              <a:lnSpc>
                <a:spcPct val="80000"/>
              </a:lnSpc>
            </a:pPr>
            <a:r>
              <a:rPr lang="en-US" sz="2400" dirty="0" smtClean="0"/>
              <a:t>Increased </a:t>
            </a:r>
            <a:r>
              <a:rPr lang="en-US" sz="2400" dirty="0" smtClean="0"/>
              <a:t>inertial stability “</a:t>
            </a:r>
            <a:r>
              <a:rPr lang="en-US" sz="2400" dirty="0" smtClean="0"/>
              <a:t>locks out” energetic air</a:t>
            </a:r>
            <a:endParaRPr lang="en-US" sz="2400" dirty="0" smtClean="0"/>
          </a:p>
          <a:p>
            <a:pPr lvl="1">
              <a:lnSpc>
                <a:spcPct val="80000"/>
              </a:lnSpc>
            </a:pPr>
            <a:r>
              <a:rPr lang="en-US" sz="2400" dirty="0" smtClean="0"/>
              <a:t>m-surfaces slope outward and PV and heating become “locked”, shutting down PV production in </a:t>
            </a:r>
            <a:r>
              <a:rPr lang="en-US" sz="2400" dirty="0" smtClean="0"/>
              <a:t> </a:t>
            </a:r>
            <a:r>
              <a:rPr lang="en-US" sz="2400" dirty="0" err="1" smtClean="0"/>
              <a:t>eyewall</a:t>
            </a:r>
            <a:r>
              <a:rPr lang="en-US" sz="2400" dirty="0" smtClean="0"/>
              <a:t>.</a:t>
            </a:r>
          </a:p>
        </p:txBody>
      </p:sp>
      <p:sp>
        <p:nvSpPr>
          <p:cNvPr id="5" name="Title 2"/>
          <p:cNvSpPr>
            <a:spLocks noGrp="1"/>
          </p:cNvSpPr>
          <p:nvPr>
            <p:ph type="title" idx="4294967295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rgbClr val="00B0F0"/>
                </a:solidFill>
              </a:rPr>
              <a:t>Conclusions - Theory</a:t>
            </a:r>
            <a:endParaRPr lang="en-US" dirty="0">
              <a:solidFill>
                <a:srgbClr val="00B0F0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b="1" dirty="0" smtClean="0"/>
              <a:t>1-day window after TS in which storms seems primed to form an eye</a:t>
            </a:r>
            <a:endParaRPr lang="en-US" sz="2800" b="1" dirty="0" smtClean="0"/>
          </a:p>
          <a:p>
            <a:r>
              <a:rPr lang="en-US" sz="2800" dirty="0" smtClean="0"/>
              <a:t>Banding a precursor to eye formation</a:t>
            </a:r>
          </a:p>
          <a:p>
            <a:r>
              <a:rPr lang="en-US" sz="2800" dirty="0" smtClean="0"/>
              <a:t>Satellite eyes more prevalent than aircraft eyes</a:t>
            </a:r>
            <a:endParaRPr lang="en-US" sz="2800" dirty="0" smtClean="0"/>
          </a:p>
          <a:p>
            <a:r>
              <a:rPr lang="en-US" sz="2800" dirty="0" smtClean="0"/>
              <a:t>Intensity at eye formation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No threshold for eye formation!</a:t>
            </a:r>
          </a:p>
          <a:p>
            <a:pPr lvl="1"/>
            <a:r>
              <a:rPr lang="en-US" dirty="0" smtClean="0"/>
              <a:t>Average is 55-60 </a:t>
            </a:r>
            <a:r>
              <a:rPr lang="en-US" dirty="0" err="1" smtClean="0"/>
              <a:t>kt</a:t>
            </a:r>
            <a:r>
              <a:rPr lang="en-US" dirty="0" smtClean="0"/>
              <a:t> (30 </a:t>
            </a:r>
            <a:r>
              <a:rPr lang="en-US" dirty="0" err="1" smtClean="0"/>
              <a:t>kt</a:t>
            </a:r>
            <a:r>
              <a:rPr lang="en-US" dirty="0" smtClean="0"/>
              <a:t> to 85 </a:t>
            </a:r>
            <a:r>
              <a:rPr lang="en-US" dirty="0" err="1" smtClean="0"/>
              <a:t>kt</a:t>
            </a:r>
            <a:r>
              <a:rPr lang="en-US" dirty="0" smtClean="0"/>
              <a:t>)</a:t>
            </a:r>
          </a:p>
          <a:p>
            <a:r>
              <a:rPr lang="en-US" sz="2800" dirty="0" smtClean="0"/>
              <a:t>Most rapid intensification occurs once persistent eye has formed </a:t>
            </a:r>
          </a:p>
          <a:p>
            <a:r>
              <a:rPr lang="en-US" sz="2800" b="1" dirty="0" smtClean="0"/>
              <a:t>Eye formation doesn’t seem to stabilize storm!</a:t>
            </a:r>
            <a:endParaRPr lang="en-US" sz="2800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92D050"/>
                </a:solidFill>
              </a:rPr>
              <a:t>Conclusions </a:t>
            </a:r>
            <a:r>
              <a:rPr lang="en-US" dirty="0" smtClean="0">
                <a:solidFill>
                  <a:srgbClr val="92D050"/>
                </a:solidFill>
              </a:rPr>
              <a:t>– Intensity Changes</a:t>
            </a:r>
            <a:endParaRPr lang="en-US" dirty="0">
              <a:solidFill>
                <a:srgbClr val="92D050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499616"/>
            <a:ext cx="9144000" cy="4626547"/>
          </a:xfrm>
        </p:spPr>
        <p:txBody>
          <a:bodyPr/>
          <a:lstStyle/>
          <a:p>
            <a:r>
              <a:rPr lang="en-US" sz="2000" dirty="0" smtClean="0"/>
              <a:t>BT radius of maximum winds biased high</a:t>
            </a:r>
          </a:p>
          <a:p>
            <a:r>
              <a:rPr lang="en-US" sz="2000" dirty="0" smtClean="0"/>
              <a:t>Radius of maximum winds rapidly contracts in 24-h before eye formation</a:t>
            </a:r>
          </a:p>
          <a:p>
            <a:pPr lvl="1"/>
            <a:r>
              <a:rPr lang="en-US" sz="1800" dirty="0" smtClean="0"/>
              <a:t>Min reached shortly after eye formation </a:t>
            </a:r>
          </a:p>
          <a:p>
            <a:pPr lvl="1"/>
            <a:r>
              <a:rPr lang="en-US" sz="1800" b="1" dirty="0" smtClean="0">
                <a:solidFill>
                  <a:srgbClr val="FF0000"/>
                </a:solidFill>
              </a:rPr>
              <a:t>-&gt; supports idea of limiting radius</a:t>
            </a:r>
          </a:p>
          <a:p>
            <a:r>
              <a:rPr lang="en-US" sz="2000" dirty="0" smtClean="0"/>
              <a:t>Minimum </a:t>
            </a:r>
            <a:r>
              <a:rPr lang="en-US" sz="2000" dirty="0" err="1" smtClean="0"/>
              <a:t>Rossby</a:t>
            </a:r>
            <a:r>
              <a:rPr lang="en-US" sz="2000" dirty="0" smtClean="0"/>
              <a:t> length also contracts</a:t>
            </a:r>
          </a:p>
          <a:p>
            <a:pPr lvl="1"/>
            <a:r>
              <a:rPr lang="en-US" sz="1600" dirty="0" smtClean="0"/>
              <a:t>no trigger</a:t>
            </a:r>
          </a:p>
          <a:p>
            <a:pPr lvl="1"/>
            <a:r>
              <a:rPr lang="en-US" sz="1600" b="1" dirty="0" smtClean="0">
                <a:solidFill>
                  <a:srgbClr val="FF0000"/>
                </a:solidFill>
              </a:rPr>
              <a:t>-&gt; supports idea that of the </a:t>
            </a:r>
            <a:r>
              <a:rPr lang="en-US" sz="1600" b="1" i="1" dirty="0" smtClean="0">
                <a:solidFill>
                  <a:srgbClr val="FF0000"/>
                </a:solidFill>
              </a:rPr>
              <a:t>radial</a:t>
            </a:r>
            <a:r>
              <a:rPr lang="en-US" sz="1600" b="1" dirty="0" smtClean="0">
                <a:solidFill>
                  <a:srgbClr val="FF0000"/>
                </a:solidFill>
              </a:rPr>
              <a:t> shear of tangential wind being important for eye formation</a:t>
            </a:r>
          </a:p>
          <a:p>
            <a:r>
              <a:rPr lang="en-US" sz="2000" dirty="0" smtClean="0"/>
              <a:t>Peak lower warming not well timed with aircraft eye, but is timed well with strong eye</a:t>
            </a:r>
          </a:p>
          <a:p>
            <a:pPr lvl="1"/>
            <a:r>
              <a:rPr lang="en-US" sz="2000" dirty="0" smtClean="0"/>
              <a:t>Signals most rapid intensification rate of storm, imminent peaking</a:t>
            </a:r>
          </a:p>
          <a:p>
            <a:r>
              <a:rPr lang="en-US" sz="2000" dirty="0" smtClean="0"/>
              <a:t>Extraordinary DP depressions NOT needed to reach high intensity </a:t>
            </a:r>
          </a:p>
          <a:p>
            <a:pPr lvl="1"/>
            <a:r>
              <a:rPr lang="en-US" sz="1600" dirty="0" smtClean="0"/>
              <a:t>-&gt; momentum diffusion pump may operate selectively, break at transition</a:t>
            </a:r>
          </a:p>
          <a:p>
            <a:r>
              <a:rPr lang="en-US" sz="2000" dirty="0" smtClean="0"/>
              <a:t>Dynamic efficiency of </a:t>
            </a:r>
            <a:r>
              <a:rPr lang="en-US" sz="2000" dirty="0" err="1" smtClean="0"/>
              <a:t>eyewall</a:t>
            </a:r>
            <a:r>
              <a:rPr lang="en-US" sz="2000" dirty="0" smtClean="0"/>
              <a:t> increases as physical scale of </a:t>
            </a:r>
            <a:r>
              <a:rPr lang="en-US" sz="2000" dirty="0" err="1" smtClean="0"/>
              <a:t>eyewall</a:t>
            </a:r>
            <a:r>
              <a:rPr lang="en-US" sz="2000" dirty="0" smtClean="0"/>
              <a:t> becomes smaller</a:t>
            </a:r>
          </a:p>
          <a:p>
            <a:pPr lvl="1"/>
            <a:r>
              <a:rPr lang="en-US" sz="1600" b="1" dirty="0" smtClean="0">
                <a:solidFill>
                  <a:srgbClr val="FF0000"/>
                </a:solidFill>
              </a:rPr>
              <a:t>-&gt; Storm continues intensifying, eye formation does not stabilize storm</a:t>
            </a:r>
          </a:p>
          <a:p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92D050"/>
                </a:solidFill>
              </a:rPr>
              <a:t>Conclusions – Structure Changes</a:t>
            </a:r>
            <a:endParaRPr lang="en-US" dirty="0">
              <a:solidFill>
                <a:srgbClr val="92D050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dirty="0" smtClean="0"/>
              <a:t>Eye formation </a:t>
            </a:r>
            <a:r>
              <a:rPr lang="en-US" sz="2400" b="1" dirty="0" smtClean="0"/>
              <a:t>an </a:t>
            </a:r>
            <a:r>
              <a:rPr lang="en-US" sz="2400" b="1" dirty="0" smtClean="0"/>
              <a:t>end result of </a:t>
            </a:r>
            <a:r>
              <a:rPr lang="en-US" sz="2400" b="1" dirty="0" smtClean="0"/>
              <a:t>genesis </a:t>
            </a:r>
          </a:p>
          <a:p>
            <a:pPr lvl="1"/>
            <a:r>
              <a:rPr lang="en-US" sz="2400" dirty="0" err="1" smtClean="0"/>
              <a:t>Bister</a:t>
            </a:r>
            <a:r>
              <a:rPr lang="en-US" sz="2400" dirty="0" smtClean="0"/>
              <a:t> and Emanuel (1997) discuss role of saturation of core</a:t>
            </a:r>
          </a:p>
          <a:p>
            <a:pPr lvl="2"/>
            <a:r>
              <a:rPr lang="en-US" dirty="0" smtClean="0"/>
              <a:t>cooling helps maintain thermal wind balance while vortex spins up</a:t>
            </a:r>
          </a:p>
          <a:p>
            <a:pPr lvl="2"/>
            <a:r>
              <a:rPr lang="en-US" dirty="0" smtClean="0"/>
              <a:t>helps core to be more convectively unstable when BL recovers</a:t>
            </a:r>
          </a:p>
          <a:p>
            <a:pPr lvl="2"/>
            <a:r>
              <a:rPr lang="en-US" dirty="0" smtClean="0"/>
              <a:t>Nolan (2007) finds rapid contraction in radius of maximum winds, formation of small shallow vortex</a:t>
            </a:r>
            <a:endParaRPr lang="en-US" dirty="0" smtClean="0"/>
          </a:p>
          <a:p>
            <a:r>
              <a:rPr lang="en-US" sz="2400" b="1" dirty="0" smtClean="0"/>
              <a:t>Is the eye/</a:t>
            </a:r>
            <a:r>
              <a:rPr lang="en-US" sz="2400" b="1" dirty="0" err="1" smtClean="0"/>
              <a:t>eyewall</a:t>
            </a:r>
            <a:r>
              <a:rPr lang="en-US" sz="2400" b="1" dirty="0" smtClean="0"/>
              <a:t> structure an manifold attractor of the system or due to stochastic interactions?</a:t>
            </a:r>
            <a:endParaRPr lang="en-US" sz="2400" b="1" dirty="0" smtClean="0"/>
          </a:p>
          <a:p>
            <a:r>
              <a:rPr lang="en-US" sz="2400" b="1" dirty="0" smtClean="0">
                <a:solidFill>
                  <a:srgbClr val="FF0066"/>
                </a:solidFill>
              </a:rPr>
              <a:t>Multiple </a:t>
            </a:r>
            <a:r>
              <a:rPr lang="en-US" sz="2400" b="1" dirty="0" smtClean="0">
                <a:solidFill>
                  <a:srgbClr val="FF0066"/>
                </a:solidFill>
              </a:rPr>
              <a:t>pathways exist to eyes, but the end result is always the same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Closing thoughts</a:t>
            </a:r>
            <a:endParaRPr lang="en-US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9682" name="Picture 2" descr="K:\Users\Jonathan Vigh\Documents\Personal\Academic Documents\Work\PhD Defense\Rita.20050921.1920.143.250m_reduc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6436" cy="8458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81400" y="228600"/>
            <a:ext cx="3581400" cy="1143000"/>
          </a:xfrm>
        </p:spPr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pic>
        <p:nvPicPr>
          <p:cNvPr id="4" name="Picture 4" descr="plot_radials_storm_relative_dennis_2005_multiple_flight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3429000"/>
            <a:ext cx="3429000" cy="3753060"/>
          </a:xfrm>
          <a:prstGeom prst="rect">
            <a:avLst/>
          </a:prstGeom>
          <a:noFill/>
        </p:spPr>
      </p:pic>
      <p:pic>
        <p:nvPicPr>
          <p:cNvPr id="5" name="Picture 4" descr="panel_radial_col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1509993"/>
            <a:ext cx="2895600" cy="5348007"/>
          </a:xfrm>
          <a:prstGeom prst="rect">
            <a:avLst/>
          </a:prstGeom>
          <a:noFill/>
        </p:spPr>
      </p:pic>
      <p:pic>
        <p:nvPicPr>
          <p:cNvPr id="6" name="Picture 5" descr="plot_flight_track_dennis_200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4038600"/>
            <a:ext cx="3434802" cy="2819400"/>
          </a:xfrm>
          <a:prstGeom prst="rect">
            <a:avLst/>
          </a:prstGeom>
          <a:noFill/>
        </p:spPr>
      </p:pic>
      <p:pic>
        <p:nvPicPr>
          <p:cNvPr id="7" name="Picture 4" descr="plot_radials_storm_relative_dennis_2005_20050706U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33400"/>
            <a:ext cx="3455988" cy="35063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Dust devil video</a:t>
            </a: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Stop here or you’ll be sorry!</a:t>
            </a:r>
            <a:endParaRPr lang="en-US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Eliassen</a:t>
            </a:r>
            <a:r>
              <a:rPr lang="en-US" dirty="0" smtClean="0"/>
              <a:t> 1959</a:t>
            </a:r>
          </a:p>
          <a:p>
            <a:r>
              <a:rPr lang="en-US" dirty="0" smtClean="0"/>
              <a:t>Primary band</a:t>
            </a:r>
          </a:p>
          <a:p>
            <a:r>
              <a:rPr lang="en-US" dirty="0" smtClean="0"/>
              <a:t>Nolan 2007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formation mechanisms</a:t>
            </a:r>
            <a:endParaRPr lang="en-US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Eyes or eye-like?</a:t>
            </a:r>
            <a:endParaRPr lang="en-US" dirty="0"/>
          </a:p>
        </p:txBody>
      </p:sp>
      <p:pic>
        <p:nvPicPr>
          <p:cNvPr id="112642" name="Picture 2" descr="K:\Users\Jonathan Vigh\Documents\Personal\Academic Documents\Work\PhD Defense\review_pngs\bluestein2005_fig19_dust_devil_eye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338" t="8751" r="21574" b="8888"/>
          <a:stretch>
            <a:fillRect/>
          </a:stretch>
        </p:blipFill>
        <p:spPr bwMode="auto">
          <a:xfrm>
            <a:off x="6708648" y="2971800"/>
            <a:ext cx="2435352" cy="2590800"/>
          </a:xfrm>
          <a:prstGeom prst="rect">
            <a:avLst/>
          </a:prstGeom>
          <a:noFill/>
        </p:spPr>
      </p:pic>
      <p:pic>
        <p:nvPicPr>
          <p:cNvPr id="112643" name="Picture 3" descr="K:\Users\Jonathan Vigh\Documents\Personal\Academic Documents\Work\PhD Defense\review_pngs\landcane_NY_07210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2819400"/>
            <a:ext cx="3167063" cy="2895600"/>
          </a:xfrm>
          <a:prstGeom prst="rect">
            <a:avLst/>
          </a:prstGeom>
          <a:noFill/>
        </p:spPr>
      </p:pic>
      <p:pic>
        <p:nvPicPr>
          <p:cNvPr id="112645" name="Picture 5" descr="K:\Users\Jonathan Vigh\Documents\Personal\Academic Documents\Work\PhD Defense\review_pngs\nc_tornadocane_19990416_croppe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1371600"/>
            <a:ext cx="3195782" cy="2438400"/>
          </a:xfrm>
          <a:prstGeom prst="rect">
            <a:avLst/>
          </a:prstGeom>
          <a:noFill/>
        </p:spPr>
      </p:pic>
      <p:pic>
        <p:nvPicPr>
          <p:cNvPr id="112646" name="Picture 6" descr="K:\Users\Jonathan Vigh\Documents\Personal\Academic Documents\Work\PhD Defense\review_pngs\kosiba_trapp_wurman2008_fig1_tornado_eye.png"/>
          <p:cNvPicPr>
            <a:picLocks noChangeAspect="1" noChangeArrowheads="1"/>
          </p:cNvPicPr>
          <p:nvPr/>
        </p:nvPicPr>
        <p:blipFill>
          <a:blip r:embed="rId5" cstate="print"/>
          <a:srcRect l="63844" t="19699" r="21926" b="62791"/>
          <a:stretch>
            <a:fillRect/>
          </a:stretch>
        </p:blipFill>
        <p:spPr bwMode="auto">
          <a:xfrm>
            <a:off x="0" y="3903785"/>
            <a:ext cx="3200400" cy="29542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Spin </a:t>
            </a:r>
            <a:r>
              <a:rPr lang="en-US" dirty="0" smtClean="0"/>
              <a:t>Table Vortex</a:t>
            </a:r>
            <a:endParaRPr lang="en-US" dirty="0"/>
          </a:p>
        </p:txBody>
      </p:sp>
      <p:pic>
        <p:nvPicPr>
          <p:cNvPr id="110596" name="Picture 4" descr="K:\Users\Jonathan Vigh\Documents\Personal\Academic Documents\Work\PhD Defense\spin_table_vortex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1467482"/>
            <a:ext cx="3098800" cy="539719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7162800" y="1905000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/>
              <a:t>ω</a:t>
            </a:r>
            <a:endParaRPr lang="en-US" sz="2400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1" y="1447800"/>
          <a:ext cx="4724399" cy="5414741"/>
        </p:xfrm>
        <a:graphic>
          <a:graphicData uri="http://schemas.openxmlformats.org/presentationml/2006/ole">
            <p:oleObj spid="_x0000_s110597" name="Equation" r:id="rId4" imgW="2336760" imgH="2793960" progId="Equation.3">
              <p:embed/>
            </p:oleObj>
          </a:graphicData>
        </a:graphic>
      </p:graphicFrame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3666" name="Picture 2" descr="K:\Users\Jonathan Vigh\Documents\Personal\Academic Documents\Work\PhD Defense\review_pngs\bear_island_polar_low_eye.png"/>
          <p:cNvPicPr>
            <a:picLocks noChangeAspect="1" noChangeArrowheads="1"/>
          </p:cNvPicPr>
          <p:nvPr/>
        </p:nvPicPr>
        <p:blipFill>
          <a:blip r:embed="rId2" cstate="print"/>
          <a:srcRect l="36017" t="34027" r="28028" b="18053"/>
          <a:stretch>
            <a:fillRect/>
          </a:stretch>
        </p:blipFill>
        <p:spPr bwMode="auto">
          <a:xfrm>
            <a:off x="0" y="3810000"/>
            <a:ext cx="3048000" cy="3048000"/>
          </a:xfrm>
          <a:prstGeom prst="rect">
            <a:avLst/>
          </a:prstGeom>
          <a:noFill/>
        </p:spPr>
      </p:pic>
      <p:pic>
        <p:nvPicPr>
          <p:cNvPr id="113667" name="Picture 3" descr="K:\Users\Jonathan Vigh\Documents\Personal\Academic Documents\Work\PhD Defense\review_pngs\20060212_1245z_NOAA_GOES_blizzard_NASA_GSFC_credit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464288"/>
            <a:ext cx="6096001" cy="6393712"/>
          </a:xfrm>
          <a:prstGeom prst="rect">
            <a:avLst/>
          </a:prstGeom>
          <a:noFill/>
        </p:spPr>
      </p:pic>
      <p:pic>
        <p:nvPicPr>
          <p:cNvPr id="113668" name="Picture 4" descr="K:\Users\Jonathan Vigh\Documents\Personal\Academic Documents\Work\PhD Defense\review_pngs\stewart_lyons1996_fig3_eyewall_wrap.png"/>
          <p:cNvPicPr>
            <a:picLocks noChangeAspect="1" noChangeArrowheads="1"/>
          </p:cNvPicPr>
          <p:nvPr/>
        </p:nvPicPr>
        <p:blipFill>
          <a:blip r:embed="rId4" cstate="print"/>
          <a:srcRect l="22517" t="28684" r="37009" b="25354"/>
          <a:stretch>
            <a:fillRect/>
          </a:stretch>
        </p:blipFill>
        <p:spPr bwMode="auto">
          <a:xfrm>
            <a:off x="0" y="1219200"/>
            <a:ext cx="3048000" cy="25964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500188"/>
            <a:ext cx="8229600" cy="535781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700" b="1" dirty="0" smtClean="0">
                <a:solidFill>
                  <a:srgbClr val="FF0000"/>
                </a:solidFill>
              </a:rPr>
              <a:t>Isolate conditions under which a warm-core thermal structure can rapidly develop.</a:t>
            </a:r>
          </a:p>
          <a:p>
            <a:pPr>
              <a:lnSpc>
                <a:spcPct val="90000"/>
              </a:lnSpc>
            </a:pPr>
            <a:r>
              <a:rPr lang="en-US" sz="2700" b="1" dirty="0" smtClean="0">
                <a:solidFill>
                  <a:srgbClr val="FF0000"/>
                </a:solidFill>
              </a:rPr>
              <a:t>Understand role of warm core in stabilizing the storm. </a:t>
            </a:r>
          </a:p>
          <a:p>
            <a:pPr>
              <a:lnSpc>
                <a:spcPct val="90000"/>
              </a:lnSpc>
            </a:pPr>
            <a:r>
              <a:rPr lang="en-US" sz="2700" dirty="0" smtClean="0">
                <a:solidFill>
                  <a:srgbClr val="000000"/>
                </a:solidFill>
              </a:rPr>
              <a:t>Sawyer-</a:t>
            </a:r>
            <a:r>
              <a:rPr lang="en-US" sz="2700" dirty="0" err="1" smtClean="0">
                <a:solidFill>
                  <a:srgbClr val="000000"/>
                </a:solidFill>
              </a:rPr>
              <a:t>Eliassen</a:t>
            </a:r>
            <a:r>
              <a:rPr lang="en-US" sz="2700" dirty="0" smtClean="0">
                <a:solidFill>
                  <a:srgbClr val="000000"/>
                </a:solidFill>
              </a:rPr>
              <a:t> transverse circulation and associated geopotential tendency equation</a:t>
            </a:r>
          </a:p>
          <a:p>
            <a:pPr>
              <a:lnSpc>
                <a:spcPct val="90000"/>
              </a:lnSpc>
            </a:pPr>
            <a:r>
              <a:rPr lang="en-US" sz="2700" dirty="0" smtClean="0">
                <a:solidFill>
                  <a:srgbClr val="000000"/>
                </a:solidFill>
              </a:rPr>
              <a:t>2</a:t>
            </a:r>
            <a:r>
              <a:rPr lang="en-US" sz="2700" baseline="30000" dirty="0" smtClean="0">
                <a:solidFill>
                  <a:srgbClr val="000000"/>
                </a:solidFill>
              </a:rPr>
              <a:t>nd</a:t>
            </a:r>
            <a:r>
              <a:rPr lang="en-US" sz="2700" dirty="0" smtClean="0">
                <a:solidFill>
                  <a:srgbClr val="000000"/>
                </a:solidFill>
              </a:rPr>
              <a:t> order PDE’s containing the diabatic forcing and three spatially varying coefficients: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</a:rPr>
              <a:t>Static stability, </a:t>
            </a:r>
            <a:r>
              <a:rPr lang="en-US" sz="2400" i="1" dirty="0" smtClean="0">
                <a:solidFill>
                  <a:srgbClr val="000000"/>
                </a:solidFill>
              </a:rPr>
              <a:t>A</a:t>
            </a:r>
          </a:p>
          <a:p>
            <a:pPr lvl="1">
              <a:lnSpc>
                <a:spcPct val="90000"/>
              </a:lnSpc>
            </a:pPr>
            <a:r>
              <a:rPr lang="en-US" sz="2400" dirty="0" err="1" smtClean="0">
                <a:solidFill>
                  <a:srgbClr val="000000"/>
                </a:solidFill>
              </a:rPr>
              <a:t>Baroclinicity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i="1" dirty="0" smtClean="0">
                <a:solidFill>
                  <a:srgbClr val="000000"/>
                </a:solidFill>
              </a:rPr>
              <a:t>B</a:t>
            </a:r>
            <a:endParaRPr lang="en-US" sz="2400" dirty="0" smtClean="0">
              <a:solidFill>
                <a:srgbClr val="00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sz="2400" dirty="0" smtClean="0">
                <a:solidFill>
                  <a:srgbClr val="000000"/>
                </a:solidFill>
              </a:rPr>
              <a:t>Inertial Stability, </a:t>
            </a:r>
            <a:r>
              <a:rPr lang="en-US" sz="2400" i="1" dirty="0" smtClean="0">
                <a:solidFill>
                  <a:srgbClr val="000000"/>
                </a:solidFill>
              </a:rPr>
              <a:t>C</a:t>
            </a:r>
          </a:p>
          <a:p>
            <a:pPr>
              <a:lnSpc>
                <a:spcPct val="90000"/>
              </a:lnSpc>
            </a:pPr>
            <a:r>
              <a:rPr lang="en-US" sz="2700" dirty="0" smtClean="0">
                <a:solidFill>
                  <a:schemeClr val="tx1"/>
                </a:solidFill>
              </a:rPr>
              <a:t>The large radial variations in inertial stability are typically most important.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b="1" dirty="0" smtClean="0">
                <a:solidFill>
                  <a:srgbClr val="FF0066"/>
                </a:solidFill>
                <a:effectLst/>
              </a:rPr>
              <a:t>Theory Alert!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2514600"/>
            <a:ext cx="5151438" cy="4343400"/>
          </a:xfrm>
        </p:spPr>
      </p:pic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5105400" y="2514600"/>
            <a:ext cx="4038600" cy="43434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lnSpc>
                <a:spcPct val="90000"/>
              </a:lnSpc>
              <a:buFont typeface="Wingdings 2" pitchFamily="18" charset="2"/>
              <a:buNone/>
            </a:pPr>
            <a:endParaRPr lang="en-US" sz="2200" smtClean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600" smtClean="0">
                <a:solidFill>
                  <a:srgbClr val="000000"/>
                </a:solidFill>
              </a:rPr>
              <a:t>Gradient wind balance</a:t>
            </a:r>
          </a:p>
          <a:p>
            <a:pPr>
              <a:lnSpc>
                <a:spcPct val="90000"/>
              </a:lnSpc>
            </a:pPr>
            <a:endParaRPr lang="en-US" sz="2600" smtClean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600" smtClean="0">
                <a:solidFill>
                  <a:srgbClr val="000000"/>
                </a:solidFill>
              </a:rPr>
              <a:t>Tangential momentum</a:t>
            </a:r>
          </a:p>
          <a:p>
            <a:pPr>
              <a:lnSpc>
                <a:spcPct val="90000"/>
              </a:lnSpc>
            </a:pPr>
            <a:endParaRPr lang="en-US" sz="2600" smtClean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600" smtClean="0">
                <a:solidFill>
                  <a:srgbClr val="000000"/>
                </a:solidFill>
              </a:rPr>
              <a:t>Hydrostatic balance</a:t>
            </a:r>
          </a:p>
          <a:p>
            <a:pPr>
              <a:lnSpc>
                <a:spcPct val="90000"/>
              </a:lnSpc>
            </a:pPr>
            <a:endParaRPr lang="en-US" sz="2600" smtClean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600" smtClean="0">
                <a:solidFill>
                  <a:srgbClr val="000000"/>
                </a:solidFill>
              </a:rPr>
              <a:t>Continuity </a:t>
            </a:r>
          </a:p>
          <a:p>
            <a:pPr>
              <a:lnSpc>
                <a:spcPct val="90000"/>
              </a:lnSpc>
            </a:pPr>
            <a:endParaRPr lang="en-US" sz="2600" smtClean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600" smtClean="0">
                <a:solidFill>
                  <a:srgbClr val="000000"/>
                </a:solidFill>
              </a:rPr>
              <a:t>Thermodynamic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Balanced Vortex Model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1600200"/>
            <a:ext cx="9144000" cy="9239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/>
              <a:t>Inviscid</a:t>
            </a:r>
            <a:r>
              <a:rPr lang="en-US" dirty="0"/>
              <a:t>, </a:t>
            </a:r>
            <a:r>
              <a:rPr lang="en-US" dirty="0" err="1"/>
              <a:t>axisymmetric</a:t>
            </a:r>
            <a:r>
              <a:rPr lang="en-US" dirty="0"/>
              <a:t>, quasi-static, gradient-balanced motions of a stratified,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                              compressible atmosphere on an f-plane.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Log pressure vertical coordinate:  </a:t>
            </a:r>
            <a:r>
              <a:rPr lang="en-US" i="1" dirty="0"/>
              <a:t>z</a:t>
            </a:r>
            <a:r>
              <a:rPr lang="en-US" dirty="0"/>
              <a:t> = </a:t>
            </a:r>
            <a:r>
              <a:rPr lang="en-US" i="1" dirty="0"/>
              <a:t>H</a:t>
            </a:r>
            <a:r>
              <a:rPr lang="en-US" dirty="0"/>
              <a:t> log (</a:t>
            </a:r>
            <a:r>
              <a:rPr lang="en-US" i="1" dirty="0"/>
              <a:t>p</a:t>
            </a:r>
            <a:r>
              <a:rPr lang="en-US" baseline="-25000" dirty="0"/>
              <a:t>0</a:t>
            </a:r>
            <a:r>
              <a:rPr lang="en-US" dirty="0"/>
              <a:t> /</a:t>
            </a:r>
            <a:r>
              <a:rPr lang="en-US" i="1" dirty="0"/>
              <a:t>p</a:t>
            </a:r>
            <a:r>
              <a:rPr lang="en-US" dirty="0"/>
              <a:t>)     Scale height:  </a:t>
            </a:r>
            <a:r>
              <a:rPr lang="en-US" i="1" dirty="0"/>
              <a:t>H</a:t>
            </a:r>
            <a:r>
              <a:rPr lang="en-US" dirty="0"/>
              <a:t> = </a:t>
            </a:r>
            <a:r>
              <a:rPr lang="en-US" i="1" dirty="0"/>
              <a:t>RT</a:t>
            </a:r>
            <a:r>
              <a:rPr lang="en-US" baseline="-25000" dirty="0"/>
              <a:t>0</a:t>
            </a:r>
            <a:r>
              <a:rPr lang="en-US" dirty="0"/>
              <a:t> /</a:t>
            </a:r>
            <a:r>
              <a:rPr lang="en-US" i="1" dirty="0"/>
              <a:t>g</a:t>
            </a:r>
            <a:r>
              <a:rPr lang="en-US" dirty="0"/>
              <a:t> ~ 8.79 km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47800"/>
            <a:ext cx="3657600" cy="1274763"/>
          </a:xfrm>
          <a:prstGeom prst="rect">
            <a:avLst/>
          </a:prstGeom>
          <a:gradFill rotWithShape="1">
            <a:gsLst>
              <a:gs pos="0">
                <a:srgbClr val="E4A81B"/>
              </a:gs>
              <a:gs pos="50000">
                <a:srgbClr val="F9EDE1"/>
              </a:gs>
              <a:gs pos="100000">
                <a:srgbClr val="E4A81B"/>
              </a:gs>
            </a:gsLst>
            <a:lin ang="5400000" scaled="1"/>
          </a:gradFill>
          <a:ln w="28575">
            <a:solidFill>
              <a:srgbClr val="FFFF00"/>
            </a:solidFill>
            <a:miter lim="800000"/>
            <a:headEnd/>
            <a:tailEnd/>
          </a:ln>
          <a:effectLst>
            <a:outerShdw dist="25400" dir="5400000" algn="br" rotWithShape="0">
              <a:srgbClr val="000000">
                <a:alpha val="0"/>
              </a:srgbClr>
            </a:outerShdw>
          </a:effec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962400" y="1447800"/>
            <a:ext cx="4073525" cy="1757363"/>
          </a:xfrm>
          <a:solidFill>
            <a:srgbClr val="FF0000"/>
          </a:solidFill>
          <a:ln w="28575">
            <a:solidFill>
              <a:srgbClr val="FF0000"/>
            </a:solidFill>
          </a:ln>
          <a:effectLst>
            <a:outerShdw dist="25400" dir="5400000" algn="br" rotWithShape="0">
              <a:srgbClr val="000000">
                <a:alpha val="0"/>
              </a:srgbClr>
            </a:outerShdw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38850"/>
            <a:ext cx="6172200" cy="819150"/>
          </a:xfrm>
          <a:prstGeom prst="rect">
            <a:avLst/>
          </a:prstGeom>
          <a:solidFill>
            <a:schemeClr val="bg1"/>
          </a:solidFill>
          <a:ln w="57150">
            <a:solidFill>
              <a:srgbClr val="008000"/>
            </a:solidFill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0" y="5562600"/>
            <a:ext cx="6172200" cy="4095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/>
              <a:t>Sawyer-</a:t>
            </a:r>
            <a:r>
              <a:rPr lang="en-US" sz="2000" dirty="0" err="1"/>
              <a:t>Eliassen</a:t>
            </a:r>
            <a:r>
              <a:rPr lang="en-US" sz="2000" dirty="0"/>
              <a:t> Transverse Circulation Equation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52600" y="228600"/>
            <a:ext cx="5486400" cy="92392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Combine tangential wind equation x (</a:t>
            </a:r>
            <a:r>
              <a:rPr lang="en-US" i="1" dirty="0"/>
              <a:t>f</a:t>
            </a:r>
            <a:r>
              <a:rPr lang="en-US" dirty="0"/>
              <a:t> + 2</a:t>
            </a:r>
            <a:r>
              <a:rPr lang="en-US" i="1" dirty="0"/>
              <a:t>v</a:t>
            </a:r>
            <a:r>
              <a:rPr lang="en-US" dirty="0"/>
              <a:t>/</a:t>
            </a:r>
            <a:r>
              <a:rPr lang="en-US" i="1" dirty="0"/>
              <a:t>r</a:t>
            </a:r>
            <a:r>
              <a:rPr lang="en-US" dirty="0"/>
              <a:t>)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with the thermodynamic equation x (</a:t>
            </a:r>
            <a:r>
              <a:rPr lang="en-US" i="1" dirty="0"/>
              <a:t>g</a:t>
            </a:r>
            <a:r>
              <a:rPr lang="en-US" dirty="0"/>
              <a:t>/</a:t>
            </a:r>
            <a:r>
              <a:rPr lang="en-US" i="1" dirty="0"/>
              <a:t>T</a:t>
            </a:r>
            <a:r>
              <a:rPr lang="en-US" baseline="-25000" dirty="0"/>
              <a:t>0</a:t>
            </a:r>
            <a:r>
              <a:rPr lang="en-US" dirty="0"/>
              <a:t>),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then make use of hydrostatic and gradient relations: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3810000"/>
            <a:ext cx="2774950" cy="3698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Introduce </a:t>
            </a:r>
            <a:r>
              <a:rPr lang="en-US" dirty="0" err="1"/>
              <a:t>streamfunction</a:t>
            </a:r>
            <a:r>
              <a:rPr lang="en-US" dirty="0"/>
              <a:t>: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4200" y="3505200"/>
            <a:ext cx="2028825" cy="3429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24200" y="3886200"/>
            <a:ext cx="2228850" cy="35242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sp>
        <p:nvSpPr>
          <p:cNvPr id="12" name="TextBox 11"/>
          <p:cNvSpPr txBox="1"/>
          <p:nvPr/>
        </p:nvSpPr>
        <p:spPr>
          <a:xfrm>
            <a:off x="0" y="3200400"/>
            <a:ext cx="2454275" cy="3698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Eliminate geopotential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4724400"/>
            <a:ext cx="3570288" cy="3698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Use mass conservation principle: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33800" y="4572000"/>
            <a:ext cx="2552700" cy="6858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7421" name="TextBox 14"/>
          <p:cNvSpPr txBox="1">
            <a:spLocks noChangeArrowheads="1"/>
          </p:cNvSpPr>
          <p:nvPr/>
        </p:nvSpPr>
        <p:spPr bwMode="auto">
          <a:xfrm>
            <a:off x="6477000" y="5791200"/>
            <a:ext cx="255746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Gill Sans MT" pitchFamily="34" charset="0"/>
              </a:rPr>
              <a:t>To ensure an elliptic</a:t>
            </a:r>
          </a:p>
          <a:p>
            <a:r>
              <a:rPr lang="en-US">
                <a:latin typeface="Gill Sans MT" pitchFamily="34" charset="0"/>
              </a:rPr>
              <a:t>equation, only consider</a:t>
            </a:r>
          </a:p>
          <a:p>
            <a:r>
              <a:rPr lang="en-US" i="1">
                <a:latin typeface="Gill Sans MT" pitchFamily="34" charset="0"/>
              </a:rPr>
              <a:t>AC – B</a:t>
            </a:r>
            <a:r>
              <a:rPr lang="en-US" baseline="30000">
                <a:latin typeface="Gill Sans MT" pitchFamily="34" charset="0"/>
              </a:rPr>
              <a:t>2</a:t>
            </a:r>
            <a:r>
              <a:rPr lang="en-US">
                <a:latin typeface="Gill Sans MT" pitchFamily="34" charset="0"/>
              </a:rPr>
              <a:t> &gt; 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91313" y="3962400"/>
            <a:ext cx="2543175" cy="1477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+mj-lt"/>
                <a:cs typeface="+mn-cs"/>
              </a:rPr>
              <a:t>Boundary</a:t>
            </a:r>
            <a:r>
              <a:rPr lang="en-US" b="1" dirty="0">
                <a:latin typeface="Century Gothic"/>
                <a:cs typeface="+mn-cs"/>
              </a:rPr>
              <a:t> conditions: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Century Gothic"/>
                <a:cs typeface="+mn-cs"/>
              </a:rPr>
              <a:t>     </a:t>
            </a:r>
            <a:r>
              <a:rPr lang="el-GR" dirty="0">
                <a:latin typeface="Century Gothic"/>
                <a:cs typeface="+mn-cs"/>
              </a:rPr>
              <a:t>Ψ</a:t>
            </a:r>
            <a:r>
              <a:rPr lang="en-US" dirty="0">
                <a:latin typeface="Century Gothic"/>
                <a:cs typeface="+mn-cs"/>
              </a:rPr>
              <a:t>= 0 at </a:t>
            </a:r>
            <a:r>
              <a:rPr lang="en-US" i="1" dirty="0">
                <a:latin typeface="Century Gothic"/>
                <a:cs typeface="+mn-cs"/>
              </a:rPr>
              <a:t>z</a:t>
            </a:r>
            <a:r>
              <a:rPr lang="en-US" dirty="0">
                <a:latin typeface="Century Gothic"/>
                <a:cs typeface="+mn-cs"/>
              </a:rPr>
              <a:t> = 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Century Gothic"/>
                <a:cs typeface="+mn-cs"/>
              </a:rPr>
              <a:t>     </a:t>
            </a:r>
            <a:r>
              <a:rPr lang="el-GR" dirty="0">
                <a:latin typeface="Century Gothic"/>
                <a:cs typeface="+mn-cs"/>
              </a:rPr>
              <a:t>Ψ</a:t>
            </a:r>
            <a:r>
              <a:rPr lang="en-US" dirty="0">
                <a:latin typeface="Century Gothic"/>
                <a:cs typeface="+mn-cs"/>
              </a:rPr>
              <a:t>= 0 at </a:t>
            </a:r>
            <a:r>
              <a:rPr lang="en-US" i="1" dirty="0">
                <a:latin typeface="Century Gothic"/>
                <a:cs typeface="+mn-cs"/>
              </a:rPr>
              <a:t>z</a:t>
            </a:r>
            <a:r>
              <a:rPr lang="en-US" dirty="0">
                <a:latin typeface="Century Gothic"/>
                <a:cs typeface="+mn-cs"/>
              </a:rPr>
              <a:t> = z</a:t>
            </a:r>
            <a:r>
              <a:rPr lang="en-US" baseline="-25000" dirty="0">
                <a:latin typeface="Century Gothic"/>
                <a:cs typeface="+mn-cs"/>
              </a:rPr>
              <a:t>t</a:t>
            </a:r>
            <a:r>
              <a:rPr lang="en-US" dirty="0">
                <a:latin typeface="Century Gothic"/>
                <a:cs typeface="+mn-cs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cs typeface="+mn-cs"/>
              </a:rPr>
              <a:t>     </a:t>
            </a:r>
            <a:r>
              <a:rPr lang="el-GR" dirty="0">
                <a:latin typeface="Century Gothic"/>
                <a:cs typeface="+mn-cs"/>
              </a:rPr>
              <a:t>Ψ</a:t>
            </a:r>
            <a:r>
              <a:rPr lang="en-US" dirty="0">
                <a:latin typeface="Century Gothic"/>
                <a:cs typeface="+mn-cs"/>
              </a:rPr>
              <a:t>= 0 at </a:t>
            </a:r>
            <a:r>
              <a:rPr lang="en-US" i="1" dirty="0">
                <a:latin typeface="Century Gothic"/>
                <a:cs typeface="+mn-cs"/>
              </a:rPr>
              <a:t>r</a:t>
            </a:r>
            <a:r>
              <a:rPr lang="en-US" dirty="0">
                <a:latin typeface="Century Gothic"/>
                <a:cs typeface="+mn-cs"/>
              </a:rPr>
              <a:t> = 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cs typeface="+mn-cs"/>
              </a:rPr>
              <a:t>     </a:t>
            </a:r>
            <a:r>
              <a:rPr lang="en-US" i="1" dirty="0">
                <a:latin typeface="+mn-lt"/>
                <a:cs typeface="+mn-cs"/>
              </a:rPr>
              <a:t>r</a:t>
            </a:r>
            <a:r>
              <a:rPr lang="el-GR" dirty="0">
                <a:latin typeface="Century Gothic"/>
                <a:cs typeface="+mn-cs"/>
              </a:rPr>
              <a:t>Ψ</a:t>
            </a:r>
            <a:r>
              <a:rPr lang="en-US" dirty="0">
                <a:latin typeface="Century Gothic"/>
                <a:cs typeface="+mn-cs"/>
              </a:rPr>
              <a:t>= 0 as </a:t>
            </a:r>
            <a:r>
              <a:rPr lang="en-US" i="1" dirty="0">
                <a:latin typeface="Century Gothic"/>
                <a:cs typeface="+mn-cs"/>
              </a:rPr>
              <a:t>r</a:t>
            </a:r>
            <a:r>
              <a:rPr lang="en-US" dirty="0">
                <a:latin typeface="Century Gothic"/>
                <a:cs typeface="+mn-cs"/>
              </a:rPr>
              <a:t>→∞ </a:t>
            </a:r>
            <a:endParaRPr lang="en-US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47800"/>
            <a:ext cx="3657600" cy="1274763"/>
          </a:xfrm>
          <a:prstGeom prst="rect">
            <a:avLst/>
          </a:prstGeom>
          <a:gradFill rotWithShape="1">
            <a:gsLst>
              <a:gs pos="0">
                <a:srgbClr val="E4A81B"/>
              </a:gs>
              <a:gs pos="50000">
                <a:srgbClr val="F9EDE1"/>
              </a:gs>
              <a:gs pos="100000">
                <a:srgbClr val="E4A81B"/>
              </a:gs>
            </a:gsLst>
            <a:lin ang="5400000" scaled="1"/>
          </a:gradFill>
          <a:ln w="28575">
            <a:solidFill>
              <a:srgbClr val="FFFF00"/>
            </a:solidFill>
            <a:miter lim="800000"/>
            <a:headEnd/>
            <a:tailEnd/>
          </a:ln>
          <a:effectLst>
            <a:outerShdw dist="25400" dir="5400000" algn="br" rotWithShape="0">
              <a:srgbClr val="000000">
                <a:alpha val="0"/>
              </a:srgbClr>
            </a:outerShdw>
          </a:effec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962400" y="1443038"/>
            <a:ext cx="4073525" cy="1757362"/>
          </a:xfrm>
          <a:gradFill rotWithShape="1">
            <a:gsLst>
              <a:gs pos="0">
                <a:srgbClr val="E4A81B"/>
              </a:gs>
              <a:gs pos="50000">
                <a:srgbClr val="F9EDE1"/>
              </a:gs>
              <a:gs pos="100000">
                <a:srgbClr val="E4A81B"/>
              </a:gs>
            </a:gsLst>
            <a:lin ang="5400000" scaled="1"/>
          </a:gradFill>
          <a:ln w="28575">
            <a:solidFill>
              <a:srgbClr val="FF0000"/>
            </a:solidFill>
          </a:ln>
          <a:effectLst>
            <a:outerShdw dist="25400" dir="5400000" algn="br" rotWithShape="0">
              <a:srgbClr val="000000">
                <a:alpha val="0"/>
              </a:srgbClr>
            </a:outerShdw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0" y="3276600"/>
            <a:ext cx="3990975" cy="6381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5000" y="4114800"/>
            <a:ext cx="3962400" cy="6096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172200"/>
            <a:ext cx="8634413" cy="685800"/>
          </a:xfrm>
          <a:prstGeom prst="rect">
            <a:avLst/>
          </a:prstGeom>
          <a:solidFill>
            <a:srgbClr val="800080"/>
          </a:solidFill>
          <a:ln w="57150">
            <a:solidFill>
              <a:srgbClr val="800080"/>
            </a:solidFill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0" y="5715000"/>
            <a:ext cx="8610600" cy="4095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Geopotential </a:t>
            </a:r>
            <a:r>
              <a:rPr lang="en-US" sz="2000" dirty="0"/>
              <a:t>Tendency</a:t>
            </a:r>
            <a:r>
              <a:rPr lang="en-US" dirty="0"/>
              <a:t> Equation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3429000"/>
            <a:ext cx="1676400" cy="36988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Eliminate </a:t>
            </a:r>
            <a:r>
              <a:rPr lang="en-US" i="1" dirty="0"/>
              <a:t>w</a:t>
            </a:r>
            <a:r>
              <a:rPr lang="en-US" dirty="0"/>
              <a:t>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752600" y="228600"/>
            <a:ext cx="5481638" cy="92392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Combine tangential wind equation x (</a:t>
            </a:r>
            <a:r>
              <a:rPr lang="en-US" i="1" dirty="0"/>
              <a:t>f</a:t>
            </a:r>
            <a:r>
              <a:rPr lang="en-US" dirty="0"/>
              <a:t> + 2</a:t>
            </a:r>
            <a:r>
              <a:rPr lang="en-US" i="1" dirty="0"/>
              <a:t>v</a:t>
            </a:r>
            <a:r>
              <a:rPr lang="en-US" dirty="0"/>
              <a:t>/</a:t>
            </a:r>
            <a:r>
              <a:rPr lang="en-US" i="1" dirty="0"/>
              <a:t>r</a:t>
            </a:r>
            <a:r>
              <a:rPr lang="en-US" dirty="0"/>
              <a:t>)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with the thermodynamic equation x (</a:t>
            </a:r>
            <a:r>
              <a:rPr lang="en-US" i="1" dirty="0"/>
              <a:t>g</a:t>
            </a:r>
            <a:r>
              <a:rPr lang="en-US" dirty="0"/>
              <a:t>/</a:t>
            </a:r>
            <a:r>
              <a:rPr lang="en-US" i="1" dirty="0"/>
              <a:t>T</a:t>
            </a:r>
            <a:r>
              <a:rPr lang="en-US" baseline="-25000" dirty="0"/>
              <a:t>0</a:t>
            </a:r>
            <a:r>
              <a:rPr lang="en-US" dirty="0"/>
              <a:t>),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then make use of hydrostatic and gradient relations: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4191000"/>
            <a:ext cx="1676400" cy="36988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Eliminate u: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5105400"/>
            <a:ext cx="4429125" cy="36988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Use mass continuity to eliminate </a:t>
            </a:r>
            <a:r>
              <a:rPr lang="en-US" i="1" dirty="0"/>
              <a:t>u </a:t>
            </a:r>
            <a:r>
              <a:rPr lang="en-US" dirty="0"/>
              <a:t>and </a:t>
            </a:r>
            <a:r>
              <a:rPr lang="en-US" i="1" dirty="0"/>
              <a:t>w:</a:t>
            </a:r>
            <a:endParaRPr lang="en-US" dirty="0"/>
          </a:p>
        </p:txBody>
      </p:sp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24400" y="4953000"/>
            <a:ext cx="2552700" cy="685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sp>
        <p:nvSpPr>
          <p:cNvPr id="18445" name="TextBox 20"/>
          <p:cNvSpPr txBox="1">
            <a:spLocks noChangeArrowheads="1"/>
          </p:cNvSpPr>
          <p:nvPr/>
        </p:nvSpPr>
        <p:spPr bwMode="auto">
          <a:xfrm>
            <a:off x="7683500" y="5257800"/>
            <a:ext cx="13763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Gill Sans MT" pitchFamily="34" charset="0"/>
              </a:rPr>
              <a:t>D = AC – B</a:t>
            </a:r>
            <a:r>
              <a:rPr lang="en-US" baseline="30000">
                <a:latin typeface="Gill Sans MT" pitchFamily="34" charset="0"/>
              </a:rPr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72200" y="3276600"/>
            <a:ext cx="2951163" cy="1477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+mn-lt"/>
                <a:cs typeface="+mn-cs"/>
              </a:rPr>
              <a:t>Boundary conditions: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j-lt"/>
                <a:cs typeface="+mn-cs"/>
              </a:rPr>
              <a:t>    ∂</a:t>
            </a:r>
            <a:r>
              <a:rPr lang="el-GR" dirty="0">
                <a:latin typeface="+mj-lt"/>
                <a:cs typeface="+mn-cs"/>
              </a:rPr>
              <a:t>φ</a:t>
            </a:r>
            <a:r>
              <a:rPr lang="en-US" baseline="-25000" dirty="0">
                <a:latin typeface="+mj-lt"/>
                <a:cs typeface="+mn-cs"/>
              </a:rPr>
              <a:t>t</a:t>
            </a:r>
            <a:r>
              <a:rPr lang="en-US" dirty="0">
                <a:latin typeface="+mj-lt"/>
                <a:cs typeface="+mn-cs"/>
              </a:rPr>
              <a:t>/∂</a:t>
            </a:r>
            <a:r>
              <a:rPr lang="en-US" i="1" dirty="0">
                <a:latin typeface="+mj-lt"/>
                <a:cs typeface="+mn-cs"/>
              </a:rPr>
              <a:t>r</a:t>
            </a:r>
            <a:r>
              <a:rPr lang="en-US" dirty="0">
                <a:latin typeface="+mj-lt"/>
                <a:cs typeface="+mn-cs"/>
              </a:rPr>
              <a:t> </a:t>
            </a:r>
            <a:r>
              <a:rPr lang="en-US" dirty="0">
                <a:latin typeface="+mn-lt"/>
                <a:cs typeface="+mn-cs"/>
              </a:rPr>
              <a:t>→ 0 a</a:t>
            </a:r>
            <a:r>
              <a:rPr lang="en-US" dirty="0">
                <a:latin typeface="+mj-lt"/>
                <a:cs typeface="+mn-cs"/>
              </a:rPr>
              <a:t>t </a:t>
            </a:r>
            <a:r>
              <a:rPr lang="en-US" i="1" dirty="0">
                <a:latin typeface="+mj-lt"/>
                <a:cs typeface="+mn-cs"/>
              </a:rPr>
              <a:t>r</a:t>
            </a:r>
            <a:r>
              <a:rPr lang="en-US" dirty="0">
                <a:latin typeface="+mj-lt"/>
                <a:cs typeface="+mn-cs"/>
              </a:rPr>
              <a:t> = 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j-lt"/>
                <a:cs typeface="+mn-cs"/>
              </a:rPr>
              <a:t>    ∂</a:t>
            </a:r>
            <a:r>
              <a:rPr lang="el-GR" dirty="0">
                <a:latin typeface="+mj-lt"/>
                <a:cs typeface="+mn-cs"/>
              </a:rPr>
              <a:t>φ</a:t>
            </a:r>
            <a:r>
              <a:rPr lang="en-US" baseline="-25000" dirty="0">
                <a:latin typeface="+mj-lt"/>
                <a:cs typeface="+mn-cs"/>
              </a:rPr>
              <a:t>t</a:t>
            </a:r>
            <a:r>
              <a:rPr lang="en-US" dirty="0">
                <a:latin typeface="+mj-lt"/>
                <a:cs typeface="+mn-cs"/>
              </a:rPr>
              <a:t>/∂</a:t>
            </a:r>
            <a:r>
              <a:rPr lang="en-US" i="1" dirty="0">
                <a:latin typeface="+mj-lt"/>
                <a:cs typeface="+mn-cs"/>
              </a:rPr>
              <a:t>z</a:t>
            </a:r>
            <a:r>
              <a:rPr lang="en-US" dirty="0">
                <a:latin typeface="+mj-lt"/>
                <a:cs typeface="+mn-cs"/>
              </a:rPr>
              <a:t> </a:t>
            </a:r>
            <a:r>
              <a:rPr lang="en-US" dirty="0">
                <a:latin typeface="+mn-lt"/>
                <a:cs typeface="+mn-cs"/>
              </a:rPr>
              <a:t>→ 0 at</a:t>
            </a:r>
            <a:r>
              <a:rPr lang="en-US" dirty="0">
                <a:latin typeface="+mj-lt"/>
                <a:cs typeface="+mn-cs"/>
              </a:rPr>
              <a:t> </a:t>
            </a:r>
            <a:r>
              <a:rPr lang="en-US" i="1" dirty="0">
                <a:latin typeface="+mj-lt"/>
                <a:cs typeface="+mn-cs"/>
              </a:rPr>
              <a:t>z</a:t>
            </a:r>
            <a:r>
              <a:rPr lang="en-US" dirty="0">
                <a:latin typeface="+mj-lt"/>
                <a:cs typeface="+mn-cs"/>
              </a:rPr>
              <a:t> = 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j-lt"/>
                <a:cs typeface="+mn-cs"/>
              </a:rPr>
              <a:t>    ∂</a:t>
            </a:r>
            <a:r>
              <a:rPr lang="el-GR" dirty="0">
                <a:latin typeface="+mj-lt"/>
                <a:cs typeface="+mn-cs"/>
              </a:rPr>
              <a:t>φ</a:t>
            </a:r>
            <a:r>
              <a:rPr lang="en-US" baseline="-25000" dirty="0">
                <a:latin typeface="+mj-lt"/>
                <a:cs typeface="+mn-cs"/>
              </a:rPr>
              <a:t>t</a:t>
            </a:r>
            <a:r>
              <a:rPr lang="en-US" dirty="0">
                <a:latin typeface="+mj-lt"/>
                <a:cs typeface="+mn-cs"/>
              </a:rPr>
              <a:t>/∂</a:t>
            </a:r>
            <a:r>
              <a:rPr lang="en-US" i="1" dirty="0">
                <a:latin typeface="+mj-lt"/>
                <a:cs typeface="+mn-cs"/>
              </a:rPr>
              <a:t>z</a:t>
            </a:r>
            <a:r>
              <a:rPr lang="en-US" dirty="0">
                <a:latin typeface="+mj-lt"/>
                <a:cs typeface="+mn-cs"/>
              </a:rPr>
              <a:t> </a:t>
            </a:r>
            <a:r>
              <a:rPr lang="en-US" dirty="0">
                <a:latin typeface="+mn-lt"/>
                <a:cs typeface="+mn-cs"/>
              </a:rPr>
              <a:t>→ 0 </a:t>
            </a:r>
            <a:r>
              <a:rPr lang="en-US" dirty="0">
                <a:latin typeface="+mj-lt"/>
                <a:cs typeface="+mn-cs"/>
              </a:rPr>
              <a:t>at </a:t>
            </a:r>
            <a:r>
              <a:rPr lang="en-US" i="1" dirty="0">
                <a:latin typeface="+mj-lt"/>
                <a:cs typeface="+mn-cs"/>
              </a:rPr>
              <a:t>z = z</a:t>
            </a:r>
            <a:r>
              <a:rPr lang="en-US" i="1" baseline="-25000" dirty="0">
                <a:latin typeface="+mj-lt"/>
                <a:cs typeface="+mn-cs"/>
              </a:rPr>
              <a:t>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j-lt"/>
                <a:cs typeface="+mn-cs"/>
              </a:rPr>
              <a:t>    </a:t>
            </a:r>
            <a:r>
              <a:rPr lang="el-GR" dirty="0">
                <a:latin typeface="+mj-lt"/>
                <a:cs typeface="+mn-cs"/>
              </a:rPr>
              <a:t>Φ</a:t>
            </a:r>
            <a:r>
              <a:rPr lang="en-US" baseline="-25000" dirty="0">
                <a:latin typeface="+mj-lt"/>
                <a:cs typeface="+mn-cs"/>
              </a:rPr>
              <a:t>t </a:t>
            </a:r>
            <a:r>
              <a:rPr lang="en-US" dirty="0">
                <a:latin typeface="+mj-lt"/>
                <a:cs typeface="+mn-cs"/>
              </a:rPr>
              <a:t>→ 0 as r → ∞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Content Placeholder 1"/>
          <p:cNvSpPr>
            <a:spLocks noGrp="1"/>
          </p:cNvSpPr>
          <p:nvPr>
            <p:ph idx="4294967295"/>
          </p:nvPr>
        </p:nvSpPr>
        <p:spPr>
          <a:xfrm>
            <a:off x="457200" y="1500188"/>
            <a:ext cx="8686800" cy="4824412"/>
          </a:xfrm>
        </p:spPr>
        <p:txBody>
          <a:bodyPr/>
          <a:lstStyle/>
          <a:p>
            <a:r>
              <a:rPr lang="en-US" dirty="0" err="1" smtClean="0"/>
              <a:t>Barotropic</a:t>
            </a:r>
            <a:r>
              <a:rPr lang="en-US" dirty="0" smtClean="0"/>
              <a:t> vortex (</a:t>
            </a:r>
            <a:r>
              <a:rPr lang="en-US" i="1" dirty="0" smtClean="0"/>
              <a:t>B</a:t>
            </a:r>
            <a:r>
              <a:rPr lang="en-US" dirty="0" smtClean="0"/>
              <a:t> = 0)</a:t>
            </a:r>
          </a:p>
          <a:p>
            <a:r>
              <a:rPr lang="en-US" dirty="0" smtClean="0"/>
              <a:t>Constant static stability</a:t>
            </a:r>
          </a:p>
          <a:p>
            <a:r>
              <a:rPr lang="en-US" dirty="0" smtClean="0"/>
              <a:t>Piecewise-constant inertial stability:</a:t>
            </a:r>
          </a:p>
          <a:p>
            <a:endParaRPr lang="en-US" dirty="0" smtClean="0"/>
          </a:p>
          <a:p>
            <a:r>
              <a:rPr lang="en-US" dirty="0" smtClean="0"/>
              <a:t>Separate the vertical and radial structure: ODEs.</a:t>
            </a:r>
          </a:p>
          <a:p>
            <a:r>
              <a:rPr lang="en-US" dirty="0" smtClean="0"/>
              <a:t>Dirac delta function heating.</a:t>
            </a:r>
          </a:p>
          <a:p>
            <a:r>
              <a:rPr lang="en-US" sz="2400" dirty="0" smtClean="0">
                <a:solidFill>
                  <a:srgbClr val="CC3300"/>
                </a:solidFill>
              </a:rPr>
              <a:t>Key differences from </a:t>
            </a:r>
            <a:r>
              <a:rPr lang="en-US" sz="2400" dirty="0" err="1" smtClean="0">
                <a:solidFill>
                  <a:srgbClr val="CC3300"/>
                </a:solidFill>
              </a:rPr>
              <a:t>Eliassen’s</a:t>
            </a:r>
            <a:r>
              <a:rPr lang="en-US" sz="2400" dirty="0" smtClean="0">
                <a:solidFill>
                  <a:srgbClr val="CC3300"/>
                </a:solidFill>
              </a:rPr>
              <a:t> original treatment:</a:t>
            </a:r>
          </a:p>
          <a:p>
            <a:pPr lvl="1"/>
            <a:r>
              <a:rPr lang="en-US" sz="2000" dirty="0" smtClean="0">
                <a:solidFill>
                  <a:srgbClr val="CC3300"/>
                </a:solidFill>
              </a:rPr>
              <a:t>We include the spatial variation of inertial stability.</a:t>
            </a:r>
          </a:p>
          <a:p>
            <a:pPr lvl="1"/>
            <a:r>
              <a:rPr lang="en-US" sz="2000" dirty="0" smtClean="0">
                <a:solidFill>
                  <a:srgbClr val="CC3300"/>
                </a:solidFill>
              </a:rPr>
              <a:t>We use the entire Greens function, not just the principle part.</a:t>
            </a:r>
          </a:p>
          <a:p>
            <a:pPr lvl="1"/>
            <a:r>
              <a:rPr lang="en-US" sz="2000" dirty="0" smtClean="0">
                <a:solidFill>
                  <a:srgbClr val="CC3300"/>
                </a:solidFill>
              </a:rPr>
              <a:t>The full effects of circular geometry are included.</a:t>
            </a:r>
          </a:p>
          <a:p>
            <a:pPr>
              <a:buFont typeface="Wingdings 2" pitchFamily="18" charset="2"/>
              <a:buNone/>
            </a:pPr>
            <a:endParaRPr lang="en-US" sz="2400" dirty="0" smtClean="0">
              <a:solidFill>
                <a:srgbClr val="CC3300"/>
              </a:solidFill>
            </a:endParaRPr>
          </a:p>
          <a:p>
            <a:pPr>
              <a:buFont typeface="Wingdings 2" pitchFamily="18" charset="2"/>
              <a:buNone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Simplifications to allow analytic solution</a:t>
            </a:r>
            <a:endParaRPr lang="en-US" dirty="0"/>
          </a:p>
        </p:txBody>
      </p:sp>
      <p:graphicFrame>
        <p:nvGraphicFramePr>
          <p:cNvPr id="70660" name="Object 3"/>
          <p:cNvGraphicFramePr>
            <a:graphicFrameLocks noChangeAspect="1"/>
          </p:cNvGraphicFramePr>
          <p:nvPr/>
        </p:nvGraphicFramePr>
        <p:xfrm>
          <a:off x="5257800" y="1981200"/>
          <a:ext cx="1828800" cy="658813"/>
        </p:xfrm>
        <a:graphic>
          <a:graphicData uri="http://schemas.openxmlformats.org/presentationml/2006/ole">
            <p:oleObj spid="_x0000_s145410" name="Equation" r:id="rId3" imgW="634680" imgH="228600" progId="Equation.3">
              <p:embed/>
            </p:oleObj>
          </a:graphicData>
        </a:graphic>
      </p:graphicFrame>
      <p:pic>
        <p:nvPicPr>
          <p:cNvPr id="7066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276600"/>
            <a:ext cx="18288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2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4200" y="3276600"/>
            <a:ext cx="553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144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100" dirty="0" smtClean="0">
                <a:solidFill>
                  <a:srgbClr val="FF0000"/>
                </a:solidFill>
              </a:rPr>
              <a:t>Does local temperature change occur in region of diabatic heating or get spread over larger area?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endParaRPr lang="en-US" dirty="0"/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28800"/>
            <a:ext cx="4286250" cy="121920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36550" y="3429000"/>
            <a:ext cx="8540750" cy="1228725"/>
          </a:xfrm>
          <a:prstGeom prst="rect">
            <a:avLst/>
          </a:prstGeom>
          <a:solidFill>
            <a:srgbClr val="FFCC00"/>
          </a:solidFill>
          <a:ln w="38100" algn="ctr">
            <a:solidFill>
              <a:schemeClr val="bg1"/>
            </a:solidFill>
            <a:miter lim="800000"/>
            <a:headEnd/>
            <a:tailEnd/>
          </a:ln>
          <a:effectLst>
            <a:outerShdw dist="25400" dir="5400000" algn="br" rotWithShape="0">
              <a:srgbClr val="000000">
                <a:alpha val="0"/>
              </a:srgbClr>
            </a:outerShdw>
          </a:effec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CC3300"/>
                </a:solidFill>
              </a:rPr>
              <a:t>Heating outside RMW (or heating in weak vortex):</a:t>
            </a:r>
            <a:r>
              <a:rPr lang="en-US">
                <a:solidFill>
                  <a:srgbClr val="FFFFFF"/>
                </a:solidFill>
              </a:rPr>
              <a:t> </a:t>
            </a:r>
          </a:p>
          <a:p>
            <a:r>
              <a:rPr lang="en-US">
                <a:solidFill>
                  <a:srgbClr val="FFFFFF"/>
                </a:solidFill>
              </a:rPr>
              <a:t>small effective Coriolis parameter, large Rossby length (</a:t>
            </a:r>
            <a:r>
              <a:rPr lang="el-GR">
                <a:solidFill>
                  <a:srgbClr val="FFFFFF"/>
                </a:solidFill>
              </a:rPr>
              <a:t>μ</a:t>
            </a:r>
            <a:r>
              <a:rPr lang="en-US" baseline="30000">
                <a:solidFill>
                  <a:srgbClr val="FFFFFF"/>
                </a:solidFill>
              </a:rPr>
              <a:t>-1</a:t>
            </a:r>
            <a:r>
              <a:rPr lang="en-US">
                <a:solidFill>
                  <a:srgbClr val="FFFFFF"/>
                </a:solidFill>
              </a:rPr>
              <a:t>), small </a:t>
            </a:r>
            <a:r>
              <a:rPr lang="el-GR">
                <a:solidFill>
                  <a:srgbClr val="FFFFFF"/>
                </a:solidFill>
              </a:rPr>
              <a:t>μ</a:t>
            </a:r>
            <a:r>
              <a:rPr lang="en-US">
                <a:solidFill>
                  <a:srgbClr val="FFFFFF"/>
                </a:solidFill>
              </a:rPr>
              <a:t>. </a:t>
            </a:r>
          </a:p>
          <a:p>
            <a:r>
              <a:rPr lang="en-US" b="1">
                <a:solidFill>
                  <a:srgbClr val="0000CC"/>
                </a:solidFill>
              </a:rPr>
              <a:t>Curvature term is small</a:t>
            </a:r>
            <a:r>
              <a:rPr lang="en-US">
                <a:solidFill>
                  <a:srgbClr val="FFFFFF"/>
                </a:solidFill>
              </a:rPr>
              <a:t> so temperature tendency is spread out over a wide area </a:t>
            </a:r>
          </a:p>
          <a:p>
            <a:r>
              <a:rPr lang="en-US">
                <a:solidFill>
                  <a:srgbClr val="FFFFFF"/>
                </a:solidFill>
              </a:rPr>
              <a:t>compared to the area where Q is confined -&gt; </a:t>
            </a:r>
            <a:r>
              <a:rPr lang="en-US" b="1">
                <a:solidFill>
                  <a:srgbClr val="006600"/>
                </a:solidFill>
              </a:rPr>
              <a:t>entire vortex warms slightly</a:t>
            </a:r>
            <a:r>
              <a:rPr lang="en-US">
                <a:solidFill>
                  <a:srgbClr val="FFFFFF"/>
                </a:solidFill>
              </a:rPr>
              <a:t>.</a:t>
            </a:r>
            <a:endParaRPr lang="en-US">
              <a:solidFill>
                <a:srgbClr val="FFFFFF"/>
              </a:solidFill>
              <a:latin typeface="Gill Sans MT" pitchFamily="34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04800" y="5105400"/>
            <a:ext cx="8534400" cy="1778000"/>
          </a:xfrm>
          <a:prstGeom prst="rect">
            <a:avLst/>
          </a:prstGeom>
          <a:solidFill>
            <a:srgbClr val="FF9900"/>
          </a:solidFill>
          <a:ln w="38100" algn="ctr">
            <a:solidFill>
              <a:schemeClr val="bg1"/>
            </a:solidFill>
            <a:miter lim="800000"/>
            <a:headEnd/>
            <a:tailEnd/>
          </a:ln>
          <a:effectLst>
            <a:outerShdw dist="25400" dir="5400000" algn="br" rotWithShape="0">
              <a:srgbClr val="000000">
                <a:alpha val="0"/>
              </a:srgbClr>
            </a:outerShdw>
          </a:effectLst>
        </p:spPr>
        <p:txBody>
          <a:bodyPr>
            <a:spAutoFit/>
          </a:bodyPr>
          <a:lstStyle/>
          <a:p>
            <a:r>
              <a:rPr lang="en-US" b="1">
                <a:solidFill>
                  <a:srgbClr val="CC3300"/>
                </a:solidFill>
              </a:rPr>
              <a:t>Heating inside RMW (or heating in a strong vortex):</a:t>
            </a:r>
          </a:p>
          <a:p>
            <a:r>
              <a:rPr lang="en-US">
                <a:solidFill>
                  <a:srgbClr val="FFFFFF"/>
                </a:solidFill>
              </a:rPr>
              <a:t>large effective Coriolis parameter, small Rossby length, small </a:t>
            </a:r>
            <a:r>
              <a:rPr lang="el-GR">
                <a:solidFill>
                  <a:srgbClr val="FFFFFF"/>
                </a:solidFill>
              </a:rPr>
              <a:t>μ</a:t>
            </a:r>
            <a:r>
              <a:rPr lang="en-US">
                <a:solidFill>
                  <a:srgbClr val="FFFFFF"/>
                </a:solidFill>
              </a:rPr>
              <a:t>.</a:t>
            </a:r>
          </a:p>
          <a:p>
            <a:r>
              <a:rPr lang="en-US" b="1">
                <a:solidFill>
                  <a:srgbClr val="0000CC"/>
                </a:solidFill>
              </a:rPr>
              <a:t>Curvature term is large</a:t>
            </a:r>
            <a:r>
              <a:rPr lang="en-US">
                <a:solidFill>
                  <a:srgbClr val="FFFFFF"/>
                </a:solidFill>
              </a:rPr>
              <a:t> to temperature tendency is confined to a small area</a:t>
            </a:r>
          </a:p>
          <a:p>
            <a:r>
              <a:rPr lang="en-US">
                <a:solidFill>
                  <a:srgbClr val="FFFFFF"/>
                </a:solidFill>
              </a:rPr>
              <a:t> -&gt; </a:t>
            </a:r>
            <a:r>
              <a:rPr lang="en-US" b="1">
                <a:solidFill>
                  <a:srgbClr val="006600"/>
                </a:solidFill>
              </a:rPr>
              <a:t>local region warms significantly</a:t>
            </a:r>
            <a:r>
              <a:rPr lang="en-US">
                <a:solidFill>
                  <a:srgbClr val="FFFFFF"/>
                </a:solidFill>
              </a:rPr>
              <a:t> with little warming elsewhere. </a:t>
            </a:r>
          </a:p>
          <a:p>
            <a:endParaRPr lang="en-US">
              <a:solidFill>
                <a:srgbClr val="FFFFFF"/>
              </a:solidFill>
            </a:endParaRPr>
          </a:p>
          <a:p>
            <a:r>
              <a:rPr lang="en-US" b="1">
                <a:solidFill>
                  <a:srgbClr val="7030A0"/>
                </a:solidFill>
              </a:rPr>
              <a:t>Rapid development of warm core ensues.</a:t>
            </a:r>
          </a:p>
        </p:txBody>
      </p:sp>
      <p:sp>
        <p:nvSpPr>
          <p:cNvPr id="21516" name="Rectangle 12"/>
          <p:cNvSpPr>
            <a:spLocks noChangeArrowheads="1"/>
          </p:cNvSpPr>
          <p:nvPr/>
        </p:nvSpPr>
        <p:spPr bwMode="auto">
          <a:xfrm>
            <a:off x="4572000" y="1524000"/>
            <a:ext cx="4572000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Solutions have the integral property: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Integrated local temperature change is equal to integrated diabatic heating.</a:t>
            </a:r>
          </a:p>
        </p:txBody>
      </p:sp>
      <p:pic>
        <p:nvPicPr>
          <p:cNvPr id="21517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905000"/>
            <a:ext cx="43243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b="1" smtClean="0">
                <a:solidFill>
                  <a:schemeClr val="folHlink"/>
                </a:solidFill>
                <a:effectLst/>
              </a:rPr>
              <a:t>The Cyclogensis Function</a:t>
            </a:r>
          </a:p>
        </p:txBody>
      </p:sp>
      <p:pic>
        <p:nvPicPr>
          <p:cNvPr id="76804" name="Picture 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667000" y="3429000"/>
            <a:ext cx="6197600" cy="1023938"/>
          </a:xfrm>
          <a:noFill/>
          <a:ln w="28575">
            <a:solidFill>
              <a:srgbClr val="FF0066"/>
            </a:solidFill>
          </a:ln>
        </p:spPr>
      </p:pic>
      <p:pic>
        <p:nvPicPr>
          <p:cNvPr id="7680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4724400"/>
            <a:ext cx="5970588" cy="92233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7680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05000"/>
            <a:ext cx="9144000" cy="773113"/>
          </a:xfrm>
          <a:prstGeom prst="rect">
            <a:avLst/>
          </a:prstGeom>
          <a:noFill/>
          <a:ln w="57150">
            <a:solidFill>
              <a:srgbClr val="339966"/>
            </a:solidFill>
            <a:miter lim="800000"/>
            <a:headEnd/>
            <a:tailEnd/>
          </a:ln>
          <a:effectLst/>
        </p:spPr>
      </p:pic>
      <p:pic>
        <p:nvPicPr>
          <p:cNvPr id="7680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9425" y="6113463"/>
            <a:ext cx="4092575" cy="74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6808" name="Text Box 8"/>
          <p:cNvSpPr txBox="1">
            <a:spLocks noChangeArrowheads="1"/>
          </p:cNvSpPr>
          <p:nvPr/>
        </p:nvSpPr>
        <p:spPr bwMode="auto">
          <a:xfrm>
            <a:off x="533400" y="3733800"/>
            <a:ext cx="1987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66"/>
                </a:solidFill>
              </a:rPr>
              <a:t>The PV</a:t>
            </a:r>
            <a:r>
              <a:rPr lang="en-US">
                <a:solidFill>
                  <a:srgbClr val="FF0066"/>
                </a:solidFill>
              </a:rPr>
              <a:t> </a:t>
            </a:r>
            <a:r>
              <a:rPr lang="en-US" b="1">
                <a:solidFill>
                  <a:srgbClr val="FF0066"/>
                </a:solidFill>
              </a:rPr>
              <a:t>Principle</a:t>
            </a:r>
            <a:endParaRPr lang="en-US">
              <a:solidFill>
                <a:srgbClr val="FF0066"/>
              </a:solidFill>
            </a:endParaRPr>
          </a:p>
        </p:txBody>
      </p:sp>
      <p:sp>
        <p:nvSpPr>
          <p:cNvPr id="76809" name="Text Box 9"/>
          <p:cNvSpPr txBox="1">
            <a:spLocks noChangeArrowheads="1"/>
          </p:cNvSpPr>
          <p:nvPr/>
        </p:nvSpPr>
        <p:spPr bwMode="auto">
          <a:xfrm>
            <a:off x="1066800" y="5029200"/>
            <a:ext cx="158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66"/>
                </a:solidFill>
              </a:rPr>
              <a:t>PV definition</a:t>
            </a:r>
          </a:p>
        </p:txBody>
      </p:sp>
      <p:sp>
        <p:nvSpPr>
          <p:cNvPr id="76810" name="Text Box 10"/>
          <p:cNvSpPr txBox="1">
            <a:spLocks noChangeArrowheads="1"/>
          </p:cNvSpPr>
          <p:nvPr/>
        </p:nvSpPr>
        <p:spPr bwMode="auto">
          <a:xfrm>
            <a:off x="974725" y="1484313"/>
            <a:ext cx="3752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6600"/>
                </a:solidFill>
              </a:rPr>
              <a:t>Geopotential Tendency Equation</a:t>
            </a:r>
          </a:p>
        </p:txBody>
      </p:sp>
      <p:pic>
        <p:nvPicPr>
          <p:cNvPr id="76811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1200" y="6372225"/>
            <a:ext cx="27432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endParaRPr lang="en-US" smtClean="0">
              <a:effectLst/>
            </a:endParaRPr>
          </a:p>
        </p:txBody>
      </p:sp>
      <p:pic>
        <p:nvPicPr>
          <p:cNvPr id="77828" name="Picture 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14400" y="1905000"/>
            <a:ext cx="2754313" cy="820738"/>
          </a:xfrm>
          <a:noFill/>
        </p:spPr>
      </p:pic>
      <p:pic>
        <p:nvPicPr>
          <p:cNvPr id="778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828800"/>
            <a:ext cx="2365375" cy="89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78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00400"/>
            <a:ext cx="3963988" cy="831850"/>
          </a:xfrm>
          <a:prstGeom prst="rect">
            <a:avLst/>
          </a:prstGeom>
          <a:noFill/>
          <a:ln w="28575">
            <a:solidFill>
              <a:srgbClr val="FF9900"/>
            </a:solidFill>
            <a:miter lim="800000"/>
            <a:headEnd/>
            <a:tailEnd/>
          </a:ln>
          <a:effectLst/>
        </p:spPr>
      </p:pic>
      <p:pic>
        <p:nvPicPr>
          <p:cNvPr id="7783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21013" y="4038600"/>
            <a:ext cx="6122987" cy="1641475"/>
          </a:xfrm>
          <a:prstGeom prst="rect">
            <a:avLst/>
          </a:prstGeom>
          <a:noFill/>
          <a:ln w="28575">
            <a:solidFill>
              <a:srgbClr val="FF9900"/>
            </a:solidFill>
            <a:miter lim="800000"/>
            <a:headEnd/>
            <a:tailEnd/>
          </a:ln>
          <a:effectLst/>
        </p:spPr>
      </p:pic>
      <p:pic>
        <p:nvPicPr>
          <p:cNvPr id="77832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907088"/>
            <a:ext cx="7764463" cy="950912"/>
          </a:xfrm>
          <a:prstGeom prst="rect">
            <a:avLst/>
          </a:prstGeom>
          <a:noFill/>
          <a:ln w="57150">
            <a:solidFill>
              <a:schemeClr val="folHlink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4" name="Picture 4" descr="IMG_919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" y="152400"/>
            <a:ext cx="9067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Kitchen sink vortex: upside-down eye?</a:t>
            </a:r>
            <a:endParaRPr lang="en-US" dirty="0"/>
          </a:p>
        </p:txBody>
      </p:sp>
      <p:graphicFrame>
        <p:nvGraphicFramePr>
          <p:cNvPr id="115715" name="Object 3"/>
          <p:cNvGraphicFramePr>
            <a:graphicFrameLocks noChangeAspect="1"/>
          </p:cNvGraphicFramePr>
          <p:nvPr/>
        </p:nvGraphicFramePr>
        <p:xfrm>
          <a:off x="152401" y="2209800"/>
          <a:ext cx="2285999" cy="3234877"/>
        </p:xfrm>
        <a:graphic>
          <a:graphicData uri="http://schemas.openxmlformats.org/presentationml/2006/ole">
            <p:oleObj spid="_x0000_s115715" name="Equation" r:id="rId3" imgW="1282680" imgH="1815840" progId="Equation.3">
              <p:embed/>
            </p:oleObj>
          </a:graphicData>
        </a:graphic>
      </p:graphicFrame>
      <p:pic>
        <p:nvPicPr>
          <p:cNvPr id="6" name="Picture 2" descr="K:\Users\Jonathan Vigh\Pictures\2010_01_28\IMG_3243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t="432" r="27393"/>
          <a:stretch>
            <a:fillRect/>
          </a:stretch>
        </p:blipFill>
        <p:spPr bwMode="auto">
          <a:xfrm rot="16200000">
            <a:off x="3656737" y="1370738"/>
            <a:ext cx="5410201" cy="556432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1524000"/>
            <a:ext cx="33473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Mass sink introduces radial </a:t>
            </a:r>
          </a:p>
          <a:p>
            <a:r>
              <a:rPr lang="en-US" sz="2000" dirty="0" smtClean="0"/>
              <a:t>inflow: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5380672"/>
            <a:ext cx="364715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but </a:t>
            </a:r>
            <a:r>
              <a:rPr lang="en-US" i="1" dirty="0" smtClean="0"/>
              <a:t>v</a:t>
            </a:r>
            <a:r>
              <a:rPr lang="en-US" dirty="0" smtClean="0"/>
              <a:t> cannot increase to infinity</a:t>
            </a:r>
          </a:p>
          <a:p>
            <a:r>
              <a:rPr lang="en-US" dirty="0" smtClean="0"/>
              <a:t>even if the central pressure is </a:t>
            </a:r>
          </a:p>
          <a:p>
            <a:r>
              <a:rPr lang="en-US" dirty="0" smtClean="0"/>
              <a:t>a vacuum -&gt; </a:t>
            </a:r>
            <a:r>
              <a:rPr lang="en-US" b="1" dirty="0" smtClean="0">
                <a:solidFill>
                  <a:srgbClr val="FF0000"/>
                </a:solidFill>
              </a:rPr>
              <a:t>a limiting radius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exists, beyond which the inflow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cannot penetrate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b="1" smtClean="0">
                <a:solidFill>
                  <a:srgbClr val="FF0066"/>
                </a:solidFill>
                <a:effectLst/>
              </a:rPr>
              <a:t>Summary</a:t>
            </a:r>
          </a:p>
        </p:txBody>
      </p:sp>
      <p:sp>
        <p:nvSpPr>
          <p:cNvPr id="79875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800" smtClean="0">
                <a:solidFill>
                  <a:srgbClr val="FF0066"/>
                </a:solidFill>
              </a:rPr>
              <a:t>The inertial stability plays a crucial role in determining the storm’s response to latent heating.</a:t>
            </a:r>
          </a:p>
          <a:p>
            <a:pPr lvl="1">
              <a:lnSpc>
                <a:spcPct val="80000"/>
              </a:lnSpc>
            </a:pPr>
            <a:r>
              <a:rPr lang="en-US" sz="2400" smtClean="0"/>
              <a:t>Heating in the region of high inertial stability strongly localizes the warming response resulting in rapid development of the warm core.</a:t>
            </a:r>
          </a:p>
          <a:p>
            <a:pPr lvl="1">
              <a:lnSpc>
                <a:spcPct val="80000"/>
              </a:lnSpc>
            </a:pPr>
            <a:r>
              <a:rPr lang="en-US" sz="2400" smtClean="0"/>
              <a:t>Heating outside the RMW has almost no effect, no matter how small the Rossby radius becomes in the core.</a:t>
            </a:r>
          </a:p>
          <a:p>
            <a:pPr>
              <a:lnSpc>
                <a:spcPct val="80000"/>
              </a:lnSpc>
            </a:pPr>
            <a:r>
              <a:rPr lang="en-US" sz="2800" smtClean="0">
                <a:solidFill>
                  <a:srgbClr val="FF0066"/>
                </a:solidFill>
              </a:rPr>
              <a:t>The development of the warm core acts as a brake on further intensification.</a:t>
            </a:r>
          </a:p>
          <a:p>
            <a:pPr lvl="1">
              <a:lnSpc>
                <a:spcPct val="80000"/>
              </a:lnSpc>
            </a:pPr>
            <a:r>
              <a:rPr lang="en-US" sz="2400" smtClean="0"/>
              <a:t>Diabatic heating is locked out of the region of high inertial stability.</a:t>
            </a:r>
          </a:p>
          <a:p>
            <a:pPr lvl="1">
              <a:lnSpc>
                <a:spcPct val="80000"/>
              </a:lnSpc>
            </a:pPr>
            <a:r>
              <a:rPr lang="en-US" sz="2400" smtClean="0"/>
              <a:t>m-surfaces slope outward and PV and heating become “locked”, shutting down PV production in the eyewall.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/>
          </p:cNvSpPr>
          <p:nvPr>
            <p:ph type="title" idx="4294967295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b="1" smtClean="0">
                <a:solidFill>
                  <a:schemeClr val="accent1"/>
                </a:solidFill>
                <a:effectLst/>
              </a:rPr>
              <a:t>But what about real storms?</a:t>
            </a:r>
          </a:p>
        </p:txBody>
      </p:sp>
      <p:sp>
        <p:nvSpPr>
          <p:cNvPr id="80899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US" smtClean="0"/>
              <a:t>Real storms aren’t barotropic</a:t>
            </a:r>
          </a:p>
          <a:p>
            <a:r>
              <a:rPr lang="en-US" smtClean="0"/>
              <a:t>Real storms don’t have a Dirac delta function of heating</a:t>
            </a:r>
          </a:p>
          <a:p>
            <a:r>
              <a:rPr lang="en-US" smtClean="0"/>
              <a:t>Real storms don’t always have sharply peaked profiles of tangential wind</a:t>
            </a:r>
          </a:p>
          <a:p>
            <a:pPr>
              <a:buFont typeface="Wingdings 2" pitchFamily="18" charset="2"/>
              <a:buNone/>
            </a:pPr>
            <a:endParaRPr lang="en-US" smtClean="0"/>
          </a:p>
          <a:p>
            <a:r>
              <a:rPr lang="en-US" b="1" smtClean="0">
                <a:solidFill>
                  <a:srgbClr val="CC3300"/>
                </a:solidFill>
              </a:rPr>
              <a:t>What IS the distribution of inertial stability in the storm?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Content Placeholder 1"/>
          <p:cNvSpPr>
            <a:spLocks noGrp="1"/>
          </p:cNvSpPr>
          <p:nvPr>
            <p:ph idx="4294967295"/>
          </p:nvPr>
        </p:nvSpPr>
        <p:spPr>
          <a:xfrm>
            <a:off x="457200" y="1500188"/>
            <a:ext cx="8229600" cy="4625975"/>
          </a:xfrm>
        </p:spPr>
        <p:txBody>
          <a:bodyPr/>
          <a:lstStyle/>
          <a:p>
            <a:r>
              <a:rPr lang="en-US" smtClean="0"/>
              <a:t>Consider a barotropic vortex (</a:t>
            </a:r>
            <a:r>
              <a:rPr lang="en-US" i="1" smtClean="0"/>
              <a:t>B</a:t>
            </a:r>
            <a:r>
              <a:rPr lang="en-US" smtClean="0"/>
              <a:t> = 0)</a:t>
            </a:r>
          </a:p>
          <a:p>
            <a:r>
              <a:rPr lang="en-US" smtClean="0"/>
              <a:t>Constant static stability, </a:t>
            </a:r>
          </a:p>
          <a:p>
            <a:r>
              <a:rPr lang="en-US" smtClean="0"/>
              <a:t>Piecewise-constant inertial stability:</a:t>
            </a:r>
          </a:p>
          <a:p>
            <a:endParaRPr lang="en-US" smtClean="0"/>
          </a:p>
          <a:p>
            <a:r>
              <a:rPr lang="en-US" smtClean="0"/>
              <a:t>S-E equation becomes:</a:t>
            </a:r>
          </a:p>
          <a:p>
            <a:endParaRPr lang="en-US" smtClean="0"/>
          </a:p>
          <a:p>
            <a:r>
              <a:rPr lang="en-US" smtClean="0"/>
              <a:t>Geopotential tendency equation becomes:</a:t>
            </a:r>
          </a:p>
          <a:p>
            <a:endParaRPr lang="en-US" smtClean="0"/>
          </a:p>
          <a:p>
            <a:endParaRPr lang="en-US" smtClean="0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Simplifications to allow analytic solution</a:t>
            </a:r>
            <a:endParaRPr lang="en-US" dirty="0"/>
          </a:p>
        </p:txBody>
      </p:sp>
      <p:graphicFrame>
        <p:nvGraphicFramePr>
          <p:cNvPr id="67588" name="Object 3"/>
          <p:cNvGraphicFramePr>
            <a:graphicFrameLocks noChangeAspect="1"/>
          </p:cNvGraphicFramePr>
          <p:nvPr/>
        </p:nvGraphicFramePr>
        <p:xfrm>
          <a:off x="5257800" y="1981200"/>
          <a:ext cx="1828800" cy="658813"/>
        </p:xfrm>
        <a:graphic>
          <a:graphicData uri="http://schemas.openxmlformats.org/presentationml/2006/ole">
            <p:oleObj spid="_x0000_s67588" name="Equation" r:id="rId3" imgW="634680" imgH="228600" progId="Equation.3">
              <p:embed/>
            </p:oleObj>
          </a:graphicData>
        </a:graphic>
      </p:graphicFrame>
      <p:pic>
        <p:nvPicPr>
          <p:cNvPr id="6758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276600"/>
            <a:ext cx="18288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0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4200" y="3276600"/>
            <a:ext cx="553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28800" y="4343400"/>
            <a:ext cx="5562600" cy="7747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47800" y="5638800"/>
            <a:ext cx="6881813" cy="838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Content Placeholder 1"/>
          <p:cNvSpPr>
            <a:spLocks noGrp="1"/>
          </p:cNvSpPr>
          <p:nvPr>
            <p:ph idx="4294967295"/>
          </p:nvPr>
        </p:nvSpPr>
        <p:spPr>
          <a:xfrm>
            <a:off x="457200" y="1500188"/>
            <a:ext cx="8229600" cy="4625975"/>
          </a:xfrm>
        </p:spPr>
        <p:txBody>
          <a:bodyPr/>
          <a:lstStyle/>
          <a:p>
            <a:r>
              <a:rPr lang="en-US" smtClean="0"/>
              <a:t>Assume diabatic heating and streamfunction have separable forms:</a:t>
            </a:r>
          </a:p>
          <a:p>
            <a:endParaRPr lang="en-US" smtClean="0"/>
          </a:p>
          <a:p>
            <a:endParaRPr lang="en-US" smtClean="0"/>
          </a:p>
          <a:p>
            <a:r>
              <a:rPr lang="en-US" smtClean="0"/>
              <a:t>Where</a:t>
            </a:r>
          </a:p>
          <a:p>
            <a:endParaRPr lang="en-US" smtClean="0"/>
          </a:p>
          <a:p>
            <a:r>
              <a:rPr lang="en-US" smtClean="0"/>
              <a:t>The S-E equation reduces to the ODE: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Separating vertical and radial structure for S-E equation</a:t>
            </a:r>
            <a:endParaRPr lang="en-US" dirty="0"/>
          </a:p>
        </p:txBody>
      </p:sp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2590800"/>
            <a:ext cx="399097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3124200"/>
            <a:ext cx="30003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4343400"/>
            <a:ext cx="390525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5486400"/>
            <a:ext cx="4467225" cy="762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9640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6324600"/>
            <a:ext cx="382905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457200" y="1500188"/>
            <a:ext cx="8229600" cy="5510212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 smtClean="0"/>
              <a:t>Similarly, the temperature and geopotential tendencies have separable forms:</a:t>
            </a:r>
          </a:p>
          <a:p>
            <a:pPr fontAlgn="auto">
              <a:spcAft>
                <a:spcPts val="0"/>
              </a:spcAft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buFont typeface="Wingdings 2" pitchFamily="18" charset="2"/>
              <a:buNone/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defRPr/>
            </a:pPr>
            <a:r>
              <a:rPr lang="en-US" sz="2400" dirty="0" smtClean="0"/>
              <a:t>The geopotential tendency equation reduces to the ODE:</a:t>
            </a:r>
          </a:p>
          <a:p>
            <a:pPr fontAlgn="auto">
              <a:spcAft>
                <a:spcPts val="0"/>
              </a:spcAft>
              <a:defRPr/>
            </a:pPr>
            <a:endParaRPr lang="en-US" sz="2400" dirty="0" smtClean="0"/>
          </a:p>
          <a:p>
            <a:pPr fontAlgn="auto">
              <a:spcAft>
                <a:spcPts val="0"/>
              </a:spcAft>
              <a:defRPr/>
            </a:pPr>
            <a:endParaRPr lang="en-US" sz="2400" dirty="0" smtClean="0"/>
          </a:p>
          <a:p>
            <a:pPr fontAlgn="auto">
              <a:spcAft>
                <a:spcPts val="0"/>
              </a:spcAft>
              <a:buFont typeface="Wingdings 2" pitchFamily="18" charset="2"/>
              <a:buNone/>
              <a:defRPr/>
            </a:pPr>
            <a:endParaRPr lang="en-US" sz="2400" dirty="0" smtClean="0"/>
          </a:p>
          <a:p>
            <a:pPr fontAlgn="auto">
              <a:spcAft>
                <a:spcPts val="0"/>
              </a:spcAft>
              <a:defRPr/>
            </a:pPr>
            <a:r>
              <a:rPr lang="en-US" sz="2400" dirty="0" smtClean="0"/>
              <a:t>These solutions have the integral property:</a:t>
            </a:r>
          </a:p>
          <a:p>
            <a:pPr fontAlgn="auto">
              <a:spcAft>
                <a:spcPts val="0"/>
              </a:spcAft>
              <a:defRPr/>
            </a:pPr>
            <a:endParaRPr lang="en-US" sz="2400" dirty="0" smtClean="0"/>
          </a:p>
          <a:p>
            <a:pPr fontAlgn="auto">
              <a:spcAft>
                <a:spcPts val="0"/>
              </a:spcAft>
              <a:defRPr/>
            </a:pPr>
            <a:endParaRPr lang="en-US" sz="2400" dirty="0" smtClean="0"/>
          </a:p>
          <a:p>
            <a:pPr fontAlgn="auto">
              <a:spcAft>
                <a:spcPts val="0"/>
              </a:spcAft>
              <a:defRPr/>
            </a:pPr>
            <a:r>
              <a:rPr lang="en-US" sz="2400" dirty="0" smtClean="0"/>
              <a:t>Integrated local temperature change is equal to integrated diabatic heating.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smtClean="0"/>
              <a:t>Separating vertical and radial structure for geopotential tendency equation</a:t>
            </a:r>
            <a:endParaRPr lang="en-US" sz="3600" dirty="0"/>
          </a:p>
        </p:txBody>
      </p:sp>
      <p:pic>
        <p:nvPicPr>
          <p:cNvPr id="7168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2209800"/>
            <a:ext cx="1381125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2209800"/>
            <a:ext cx="1895475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6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9200" y="2819400"/>
            <a:ext cx="4524375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52600" y="3886200"/>
            <a:ext cx="3124200" cy="8890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71688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71600" y="5486400"/>
            <a:ext cx="43243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533400" y="1447800"/>
            <a:ext cx="2590800" cy="73660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General solution using Green function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2286000"/>
            <a:ext cx="3829050" cy="7874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3657600"/>
            <a:ext cx="5095875" cy="8001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  <p:sp>
        <p:nvSpPr>
          <p:cNvPr id="72710" name="TextBox 6"/>
          <p:cNvSpPr txBox="1">
            <a:spLocks noChangeArrowheads="1"/>
          </p:cNvSpPr>
          <p:nvPr/>
        </p:nvSpPr>
        <p:spPr bwMode="auto">
          <a:xfrm>
            <a:off x="3276600" y="1676400"/>
            <a:ext cx="40703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Gill Sans MT" pitchFamily="34" charset="0"/>
              </a:rPr>
              <a:t>has a solution which can be written as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8600" y="3200400"/>
            <a:ext cx="6913563" cy="3698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where the Green function </a:t>
            </a:r>
            <a:r>
              <a:rPr lang="en-US" i="1" dirty="0"/>
              <a:t>G</a:t>
            </a:r>
            <a:r>
              <a:rPr lang="en-US" dirty="0"/>
              <a:t>(</a:t>
            </a:r>
            <a:r>
              <a:rPr lang="en-US" i="1" dirty="0"/>
              <a:t>r</a:t>
            </a:r>
            <a:r>
              <a:rPr lang="en-US" dirty="0"/>
              <a:t>,</a:t>
            </a:r>
            <a:r>
              <a:rPr lang="en-US" i="1" dirty="0"/>
              <a:t>r</a:t>
            </a:r>
            <a:r>
              <a:rPr lang="en-US" i="1" baseline="-25000" dirty="0"/>
              <a:t>h</a:t>
            </a:r>
            <a:r>
              <a:rPr lang="en-US" dirty="0"/>
              <a:t>) satisfies the differential equation: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4800" y="4495800"/>
            <a:ext cx="6323013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cs typeface="+mn-cs"/>
              </a:rPr>
              <a:t>    </a:t>
            </a:r>
            <a:r>
              <a:rPr lang="en-US" dirty="0">
                <a:latin typeface="Century Gothic"/>
                <a:cs typeface="+mn-cs"/>
              </a:rPr>
              <a:t></a:t>
            </a:r>
            <a:r>
              <a:rPr lang="en-US" i="1" dirty="0">
                <a:latin typeface="Century Gothic"/>
                <a:cs typeface="+mn-cs"/>
              </a:rPr>
              <a:t>(r – r</a:t>
            </a:r>
            <a:r>
              <a:rPr lang="en-US" i="1" baseline="-25000" dirty="0">
                <a:latin typeface="Century Gothic"/>
                <a:cs typeface="+mn-cs"/>
              </a:rPr>
              <a:t>h</a:t>
            </a:r>
            <a:r>
              <a:rPr lang="en-US" dirty="0">
                <a:latin typeface="Century Gothic"/>
                <a:cs typeface="+mn-cs"/>
              </a:rPr>
              <a:t>) </a:t>
            </a:r>
            <a:r>
              <a:rPr lang="en-US" dirty="0">
                <a:latin typeface="+mj-lt"/>
                <a:cs typeface="+mn-cs"/>
              </a:rPr>
              <a:t>denotes the Dirac delta function localized at </a:t>
            </a:r>
            <a:r>
              <a:rPr lang="en-US" i="1" dirty="0">
                <a:latin typeface="+mj-lt"/>
                <a:cs typeface="+mn-cs"/>
              </a:rPr>
              <a:t>r = r</a:t>
            </a:r>
            <a:r>
              <a:rPr lang="en-US" i="1" baseline="-25000" dirty="0">
                <a:latin typeface="+mj-lt"/>
                <a:cs typeface="+mn-cs"/>
              </a:rPr>
              <a:t>h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2400" y="4876800"/>
            <a:ext cx="8105775" cy="646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i="1" dirty="0"/>
              <a:t>G</a:t>
            </a:r>
            <a:r>
              <a:rPr lang="en-US" dirty="0"/>
              <a:t>(</a:t>
            </a:r>
            <a:r>
              <a:rPr lang="en-US" i="1" dirty="0"/>
              <a:t>r</a:t>
            </a:r>
            <a:r>
              <a:rPr lang="en-US" dirty="0"/>
              <a:t>,</a:t>
            </a:r>
            <a:r>
              <a:rPr lang="en-US" i="1" dirty="0"/>
              <a:t>r</a:t>
            </a:r>
            <a:r>
              <a:rPr lang="en-US" i="1" baseline="-25000" dirty="0"/>
              <a:t>h</a:t>
            </a:r>
            <a:r>
              <a:rPr lang="en-US" dirty="0"/>
              <a:t>) gives the radial distribution of temperature tendency when the diabatic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heating is confined to a very narrow region at r </a:t>
            </a:r>
            <a:r>
              <a:rPr lang="en-US" i="1" dirty="0"/>
              <a:t>= r</a:t>
            </a:r>
            <a:r>
              <a:rPr lang="en-US" i="1" baseline="-25000" dirty="0"/>
              <a:t>h.</a:t>
            </a:r>
            <a:r>
              <a:rPr lang="en-US" dirty="0"/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1000" y="5562600"/>
            <a:ext cx="6773863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j-lt"/>
                <a:cs typeface="+mn-cs"/>
              </a:rPr>
              <a:t>It can be solved analytically only if </a:t>
            </a:r>
            <a:r>
              <a:rPr lang="el-GR" dirty="0">
                <a:latin typeface="+mj-lt"/>
                <a:cs typeface="+mn-cs"/>
              </a:rPr>
              <a:t>μ</a:t>
            </a:r>
            <a:r>
              <a:rPr lang="en-US" dirty="0">
                <a:latin typeface="+mj-lt"/>
                <a:cs typeface="+mn-cs"/>
              </a:rPr>
              <a:t>(r) takes some simple form.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8600" y="5934075"/>
            <a:ext cx="8763000" cy="9239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j-lt"/>
              </a:rPr>
              <a:t>We consider two cases: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j-lt"/>
              </a:rPr>
              <a:t>a) 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constant </a:t>
            </a:r>
            <a:r>
              <a:rPr lang="el-GR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μ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(resting atmosphere)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j-lt"/>
              </a:rPr>
              <a:t>b) 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piecewise constant </a:t>
            </a:r>
            <a:r>
              <a:rPr lang="el-GR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μ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(high inertial stability in core, weak in outer regions)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457200" y="1500188"/>
            <a:ext cx="8229600" cy="4625975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700" smtClean="0">
                <a:solidFill>
                  <a:srgbClr val="000000"/>
                </a:solidFill>
              </a:rPr>
              <a:t>Warm core structure causes baroclinicity to become very large -&gt; frontogenesis</a:t>
            </a:r>
          </a:p>
          <a:p>
            <a:pPr>
              <a:lnSpc>
                <a:spcPct val="80000"/>
              </a:lnSpc>
            </a:pPr>
            <a:r>
              <a:rPr lang="en-US" sz="2700" smtClean="0">
                <a:solidFill>
                  <a:srgbClr val="000000"/>
                </a:solidFill>
              </a:rPr>
              <a:t>From a PV perspective, the warm core causes </a:t>
            </a:r>
            <a:r>
              <a:rPr lang="el-GR" sz="2700" smtClean="0">
                <a:solidFill>
                  <a:srgbClr val="000000"/>
                </a:solidFill>
                <a:latin typeface="Century Gothic" pitchFamily="34" charset="0"/>
              </a:rPr>
              <a:t>Θ</a:t>
            </a:r>
            <a:r>
              <a:rPr lang="en-US" sz="2700" smtClean="0">
                <a:solidFill>
                  <a:srgbClr val="000000"/>
                </a:solidFill>
                <a:latin typeface="Century Gothic" pitchFamily="34" charset="0"/>
              </a:rPr>
              <a:t> </a:t>
            </a:r>
            <a:r>
              <a:rPr lang="en-US" sz="2700" smtClean="0">
                <a:solidFill>
                  <a:srgbClr val="000000"/>
                </a:solidFill>
              </a:rPr>
              <a:t>surfaces to align with </a:t>
            </a:r>
            <a:r>
              <a:rPr lang="en-US" sz="2700" i="1" smtClean="0">
                <a:solidFill>
                  <a:srgbClr val="000000"/>
                </a:solidFill>
              </a:rPr>
              <a:t>M</a:t>
            </a:r>
            <a:r>
              <a:rPr lang="en-US" sz="2700" smtClean="0">
                <a:solidFill>
                  <a:srgbClr val="000000"/>
                </a:solidFill>
              </a:rPr>
              <a:t> surfaces</a:t>
            </a:r>
          </a:p>
          <a:p>
            <a:pPr>
              <a:lnSpc>
                <a:spcPct val="80000"/>
              </a:lnSpc>
            </a:pPr>
            <a:r>
              <a:rPr lang="en-US" sz="2700" smtClean="0">
                <a:solidFill>
                  <a:srgbClr val="000000"/>
                </a:solidFill>
              </a:rPr>
              <a:t>Diabatic PV production matches net advection out</a:t>
            </a:r>
          </a:p>
          <a:p>
            <a:pPr>
              <a:lnSpc>
                <a:spcPct val="80000"/>
              </a:lnSpc>
            </a:pPr>
            <a:r>
              <a:rPr lang="en-US" sz="2700" smtClean="0">
                <a:solidFill>
                  <a:srgbClr val="000000"/>
                </a:solidFill>
              </a:rPr>
              <a:t>Cyclogenisis function vanishes everywhere -&gt; </a:t>
            </a:r>
            <a:r>
              <a:rPr lang="en-US" sz="2700" b="1" smtClean="0">
                <a:solidFill>
                  <a:srgbClr val="FF0000"/>
                </a:solidFill>
              </a:rPr>
              <a:t>storm reaches a steady state</a:t>
            </a:r>
          </a:p>
          <a:p>
            <a:pPr>
              <a:lnSpc>
                <a:spcPct val="80000"/>
              </a:lnSpc>
            </a:pPr>
            <a:r>
              <a:rPr lang="en-US" sz="2700" smtClean="0">
                <a:solidFill>
                  <a:srgbClr val="000000"/>
                </a:solidFill>
              </a:rPr>
              <a:t>Warm core ultimately stabilizes the storm by removing the diabatic heating from the region of high inertial stability and shutting down PV growth in the eyewall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What happens in real storms?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K:\Users\Jonathan Vigh\Documents\Personal\Academic Documents\Work\PhD Defense\review_pngs\willoughby1995_heat_and_momentum_sources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0282" t="31274" r="829" b="30234"/>
          <a:stretch>
            <a:fillRect/>
          </a:stretch>
        </p:blipFill>
        <p:spPr bwMode="auto">
          <a:xfrm>
            <a:off x="2185453" y="2403459"/>
            <a:ext cx="4773094" cy="28194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subsidence ideas . . .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Smith 1980</a:t>
            </a:r>
          </a:p>
          <a:p>
            <a:pPr lvl="1"/>
            <a:r>
              <a:rPr lang="en-US" dirty="0" smtClean="0"/>
              <a:t>Mechanically driven due to decreased vertical shear in </a:t>
            </a:r>
            <a:r>
              <a:rPr lang="en-US" dirty="0" err="1" smtClean="0"/>
              <a:t>eyewall</a:t>
            </a:r>
            <a:endParaRPr lang="en-US" dirty="0" smtClean="0"/>
          </a:p>
          <a:p>
            <a:pPr lvl="1"/>
            <a:r>
              <a:rPr lang="en-US" dirty="0" smtClean="0"/>
              <a:t>radial pressure gradient decreases upward</a:t>
            </a:r>
          </a:p>
          <a:p>
            <a:pPr lvl="1"/>
            <a:r>
              <a:rPr lang="en-US" dirty="0" smtClean="0"/>
              <a:t>subsidence just what is required to maintain thermal wind balance at each level</a:t>
            </a:r>
          </a:p>
          <a:p>
            <a:r>
              <a:rPr lang="en-US" dirty="0" smtClean="0"/>
              <a:t>Emanuel 1997</a:t>
            </a:r>
          </a:p>
          <a:p>
            <a:pPr lvl="1"/>
            <a:r>
              <a:rPr lang="en-US" dirty="0" smtClean="0"/>
              <a:t>Intensifying vortex causes discontinuity leading to </a:t>
            </a:r>
            <a:r>
              <a:rPr lang="en-US" dirty="0" err="1" smtClean="0"/>
              <a:t>frontogenetic</a:t>
            </a:r>
            <a:r>
              <a:rPr lang="en-US" dirty="0" smtClean="0"/>
              <a:t> collapse</a:t>
            </a:r>
          </a:p>
          <a:p>
            <a:pPr lvl="1"/>
            <a:r>
              <a:rPr lang="en-US" dirty="0" smtClean="0"/>
              <a:t>radial turbulent diffusion of momentum mechanically forces subsidence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/>
                </a:solidFill>
              </a:rPr>
              <a:t>General Summary of Data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5498 vortex data messages (including non-unique corrections, duplicates)</a:t>
            </a:r>
          </a:p>
          <a:p>
            <a:pPr>
              <a:buNone/>
            </a:pPr>
            <a:r>
              <a:rPr lang="en-US" dirty="0" smtClean="0"/>
              <a:t>4969 unique fixes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132 storms for which aircraft observed an eye (in all three basins)</a:t>
            </a:r>
          </a:p>
          <a:p>
            <a:pPr>
              <a:buNone/>
            </a:pPr>
            <a:r>
              <a:rPr lang="en-US" dirty="0" smtClean="0"/>
              <a:t>	112 storms in Atlantic basin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u="sng" dirty="0" smtClean="0">
                <a:solidFill>
                  <a:srgbClr val="FF0000"/>
                </a:solidFill>
              </a:rPr>
              <a:t># fixes</a:t>
            </a:r>
            <a:r>
              <a:rPr lang="en-US" dirty="0" smtClean="0">
                <a:solidFill>
                  <a:srgbClr val="FF0000"/>
                </a:solidFill>
              </a:rPr>
              <a:t>	</a:t>
            </a:r>
            <a:r>
              <a:rPr lang="en-US" u="sng" dirty="0" smtClean="0">
                <a:solidFill>
                  <a:srgbClr val="FF0000"/>
                </a:solidFill>
              </a:rPr>
              <a:t>flight level</a:t>
            </a:r>
            <a:r>
              <a:rPr lang="en-US" dirty="0" smtClean="0">
                <a:solidFill>
                  <a:srgbClr val="FF0000"/>
                </a:solidFill>
              </a:rPr>
              <a:t>	</a:t>
            </a:r>
            <a:r>
              <a:rPr lang="en-US" u="sng" dirty="0" smtClean="0">
                <a:solidFill>
                  <a:srgbClr val="FF0000"/>
                </a:solidFill>
              </a:rPr>
              <a:t>eye T</a:t>
            </a:r>
            <a:r>
              <a:rPr lang="en-US" dirty="0" smtClean="0">
                <a:solidFill>
                  <a:srgbClr val="FF0000"/>
                </a:solidFill>
              </a:rPr>
              <a:t>	</a:t>
            </a:r>
            <a:r>
              <a:rPr lang="en-US" u="sng" dirty="0" smtClean="0">
                <a:solidFill>
                  <a:srgbClr val="FF0000"/>
                </a:solidFill>
              </a:rPr>
              <a:t>outside T</a:t>
            </a:r>
            <a:r>
              <a:rPr lang="en-US" dirty="0" smtClean="0">
                <a:solidFill>
                  <a:srgbClr val="FF0000"/>
                </a:solidFill>
              </a:rPr>
              <a:t>	</a:t>
            </a:r>
            <a:r>
              <a:rPr lang="en-US" u="sng" dirty="0" smtClean="0">
                <a:solidFill>
                  <a:srgbClr val="FF0000"/>
                </a:solidFill>
              </a:rPr>
              <a:t>DP </a:t>
            </a:r>
          </a:p>
          <a:p>
            <a:pPr>
              <a:buNone/>
            </a:pPr>
            <a:r>
              <a:rPr lang="en-US" dirty="0" smtClean="0"/>
              <a:t>1198 	1500 ft		24.5	23.3		22.7</a:t>
            </a:r>
          </a:p>
          <a:p>
            <a:pPr>
              <a:buNone/>
            </a:pPr>
            <a:r>
              <a:rPr lang="en-US" dirty="0" smtClean="0"/>
              <a:t>    50 	925 </a:t>
            </a:r>
            <a:r>
              <a:rPr lang="en-US" dirty="0" err="1" smtClean="0"/>
              <a:t>mb</a:t>
            </a:r>
            <a:r>
              <a:rPr lang="en-US" dirty="0" smtClean="0"/>
              <a:t>  	22.8	21.1		20.2</a:t>
            </a:r>
          </a:p>
          <a:p>
            <a:pPr>
              <a:buNone/>
            </a:pPr>
            <a:r>
              <a:rPr lang="en-US" dirty="0" smtClean="0"/>
              <a:t>1491 	850 </a:t>
            </a:r>
            <a:r>
              <a:rPr lang="en-US" dirty="0" err="1" smtClean="0"/>
              <a:t>mb</a:t>
            </a:r>
            <a:r>
              <a:rPr lang="en-US" dirty="0" smtClean="0"/>
              <a:t>  	20.8  	17.5  		17.0</a:t>
            </a:r>
          </a:p>
          <a:p>
            <a:pPr>
              <a:buNone/>
            </a:pPr>
            <a:r>
              <a:rPr lang="en-US" dirty="0" smtClean="0"/>
              <a:t>2130 	700 </a:t>
            </a:r>
            <a:r>
              <a:rPr lang="en-US" dirty="0" err="1" smtClean="0"/>
              <a:t>mb</a:t>
            </a:r>
            <a:r>
              <a:rPr lang="en-US" dirty="0" smtClean="0"/>
              <a:t>  	16.6	10.8		10.9</a:t>
            </a:r>
          </a:p>
          <a:p>
            <a:pPr>
              <a:buNone/>
            </a:pPr>
            <a:r>
              <a:rPr lang="en-US" dirty="0" smtClean="0"/>
              <a:t>       7 	500 </a:t>
            </a:r>
            <a:r>
              <a:rPr lang="en-US" dirty="0" err="1" smtClean="0"/>
              <a:t>mb</a:t>
            </a:r>
            <a:r>
              <a:rPr lang="en-US" dirty="0" smtClean="0"/>
              <a:t>		   9.3 	   7.2 		  8.3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371600"/>
            <a:ext cx="6019800" cy="4754563"/>
          </a:xfrm>
        </p:spPr>
        <p:txBody>
          <a:bodyPr/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Involves </a:t>
            </a:r>
            <a:r>
              <a:rPr lang="en-US" sz="2800" b="1" dirty="0" smtClean="0">
                <a:solidFill>
                  <a:srgbClr val="FF0000"/>
                </a:solidFill>
              </a:rPr>
              <a:t>a vertical rearrangement of mass to maintain balance in the vortex</a:t>
            </a:r>
          </a:p>
          <a:p>
            <a:r>
              <a:rPr lang="en-US" sz="2800" dirty="0" smtClean="0"/>
              <a:t>Arises due to 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</a:rPr>
              <a:t>conservation of angular momentum</a:t>
            </a:r>
            <a:r>
              <a:rPr lang="en-US" sz="28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800" dirty="0" smtClean="0"/>
              <a:t>and </a:t>
            </a:r>
            <a:r>
              <a:rPr lang="en-US" sz="2800" b="1" dirty="0" smtClean="0">
                <a:solidFill>
                  <a:srgbClr val="0070C0"/>
                </a:solidFill>
              </a:rPr>
              <a:t>mass continuity</a:t>
            </a:r>
            <a:r>
              <a:rPr lang="en-US" sz="2800" dirty="0" smtClean="0"/>
              <a:t> and a </a:t>
            </a:r>
            <a:r>
              <a:rPr lang="en-US" sz="2800" b="1" dirty="0" smtClean="0"/>
              <a:t>balance relation</a:t>
            </a:r>
          </a:p>
          <a:p>
            <a:pPr lvl="1"/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Limiting radius (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Kuo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1959)</a:t>
            </a:r>
          </a:p>
          <a:p>
            <a:r>
              <a:rPr lang="en-US" sz="2800" dirty="0" smtClean="0"/>
              <a:t>Eye formation occurs when the vortex transitions from a one-cell regime to a two-cell regime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Essence of Eye Formation</a:t>
            </a:r>
            <a:endParaRPr lang="en-US" dirty="0"/>
          </a:p>
        </p:txBody>
      </p:sp>
      <p:pic>
        <p:nvPicPr>
          <p:cNvPr id="116738" name="Picture 2" descr="i1520-0493-126-2-393-f06"/>
          <p:cNvPicPr>
            <a:picLocks noChangeAspect="1" noChangeArrowheads="1"/>
          </p:cNvPicPr>
          <p:nvPr/>
        </p:nvPicPr>
        <p:blipFill>
          <a:blip r:embed="rId2" cstate="print"/>
          <a:srcRect l="-1145" t="32222" r="49743"/>
          <a:stretch>
            <a:fillRect/>
          </a:stretch>
        </p:blipFill>
        <p:spPr bwMode="auto">
          <a:xfrm>
            <a:off x="6394555" y="1447800"/>
            <a:ext cx="2749445" cy="5410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92D050"/>
                </a:solidFill>
              </a:rPr>
              <a:t>Wind Trend Methodology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Reduce flight level winds to surface equivalents using Franklin et al. (2003)</a:t>
            </a:r>
          </a:p>
          <a:p>
            <a:r>
              <a:rPr lang="en-US" dirty="0" smtClean="0"/>
              <a:t>Select upper bound points by excluding all wind maxima which are relatively weaker than surrounding points </a:t>
            </a:r>
          </a:p>
          <a:p>
            <a:r>
              <a:rPr lang="en-US" dirty="0" smtClean="0"/>
              <a:t>Linearly interpolate the upper bound points to reference points for each 6-h period from 72-h before to 72-h after eye formation</a:t>
            </a:r>
          </a:p>
          <a:p>
            <a:r>
              <a:rPr lang="en-US" dirty="0" smtClean="0"/>
              <a:t>Compute actual trends for each 6-h period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499616"/>
            <a:ext cx="3429000" cy="5358384"/>
          </a:xfrm>
        </p:spPr>
        <p:txBody>
          <a:bodyPr/>
          <a:lstStyle/>
          <a:p>
            <a:r>
              <a:rPr lang="en-US" sz="2000" dirty="0" smtClean="0"/>
              <a:t>Convectively-driven </a:t>
            </a:r>
          </a:p>
          <a:p>
            <a:r>
              <a:rPr lang="en-US" sz="2000" dirty="0" smtClean="0"/>
              <a:t>Boundaries:</a:t>
            </a:r>
          </a:p>
          <a:p>
            <a:pPr lvl="1"/>
            <a:r>
              <a:rPr lang="en-US" sz="2000" dirty="0" smtClean="0"/>
              <a:t>lower (surface)</a:t>
            </a:r>
          </a:p>
          <a:p>
            <a:pPr lvl="1"/>
            <a:r>
              <a:rPr lang="en-US" sz="2000" dirty="0" smtClean="0"/>
              <a:t>upper (</a:t>
            </a:r>
            <a:r>
              <a:rPr lang="en-US" sz="2000" dirty="0" err="1" smtClean="0"/>
              <a:t>tropopause</a:t>
            </a:r>
            <a:r>
              <a:rPr lang="en-US" sz="2000" dirty="0" smtClean="0"/>
              <a:t>)</a:t>
            </a:r>
          </a:p>
          <a:p>
            <a:pPr lvl="1"/>
            <a:r>
              <a:rPr lang="en-US" sz="2000" dirty="0" smtClean="0"/>
              <a:t>r=0, </a:t>
            </a:r>
            <a:r>
              <a:rPr lang="en-US" sz="2000" dirty="0" smtClean="0"/>
              <a:t>far-field</a:t>
            </a:r>
            <a:endParaRPr lang="en-US" sz="2000" dirty="0" smtClean="0"/>
          </a:p>
          <a:p>
            <a:r>
              <a:rPr lang="en-US" sz="2000" dirty="0" smtClean="0"/>
              <a:t>Boundary </a:t>
            </a:r>
            <a:r>
              <a:rPr lang="en-US" sz="2000" dirty="0" smtClean="0"/>
              <a:t>layer:</a:t>
            </a:r>
          </a:p>
          <a:p>
            <a:pPr lvl="1"/>
            <a:r>
              <a:rPr lang="en-US" sz="2000" dirty="0" smtClean="0"/>
              <a:t>turbulence</a:t>
            </a:r>
          </a:p>
          <a:p>
            <a:pPr lvl="1"/>
            <a:r>
              <a:rPr lang="en-US" sz="2000" dirty="0" smtClean="0"/>
              <a:t>friction</a:t>
            </a:r>
          </a:p>
          <a:p>
            <a:pPr lvl="1"/>
            <a:r>
              <a:rPr lang="en-US" sz="2000" dirty="0" err="1" smtClean="0"/>
              <a:t>Ekman</a:t>
            </a:r>
            <a:r>
              <a:rPr lang="en-US" sz="2000" dirty="0" smtClean="0"/>
              <a:t> pumping</a:t>
            </a:r>
          </a:p>
          <a:p>
            <a:pPr lvl="1"/>
            <a:r>
              <a:rPr lang="en-US" sz="2000" dirty="0" smtClean="0"/>
              <a:t> fluxes of sensible and latent heat</a:t>
            </a:r>
            <a:endParaRPr lang="en-US" sz="2000" dirty="0" smtClean="0"/>
          </a:p>
          <a:p>
            <a:r>
              <a:rPr lang="en-US" sz="2000" dirty="0" smtClean="0"/>
              <a:t>Radiation</a:t>
            </a:r>
          </a:p>
          <a:p>
            <a:r>
              <a:rPr lang="en-US" sz="2000" dirty="0" smtClean="0"/>
              <a:t>Environment</a:t>
            </a: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Eye Phenomenon in Hurricanes</a:t>
            </a:r>
            <a:endParaRPr lang="en-US" dirty="0"/>
          </a:p>
        </p:txBody>
      </p:sp>
      <p:pic>
        <p:nvPicPr>
          <p:cNvPr id="4" name="Picture 2" descr="K:\Users\Jonathan Vigh\Documents\Personal\Academic Documents\Work\PhD Defense\review_pngs\palmen_newton1969_schematic_cross_section.png"/>
          <p:cNvPicPr>
            <a:picLocks noChangeAspect="1" noChangeArrowheads="1"/>
          </p:cNvPicPr>
          <p:nvPr/>
        </p:nvPicPr>
        <p:blipFill>
          <a:blip r:embed="rId2" cstate="print"/>
          <a:srcRect l="14746" t="18677" r="14694" b="19596"/>
          <a:stretch>
            <a:fillRect/>
          </a:stretch>
        </p:blipFill>
        <p:spPr bwMode="auto">
          <a:xfrm>
            <a:off x="3200400" y="1905000"/>
            <a:ext cx="5943600" cy="390048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419600" y="6324600"/>
            <a:ext cx="299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Palmen</a:t>
            </a:r>
            <a:r>
              <a:rPr lang="en-US" dirty="0" smtClean="0"/>
              <a:t> and Newton (1969)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-152400" y="1447800"/>
            <a:ext cx="2438400" cy="5410200"/>
          </a:xfrm>
        </p:spPr>
        <p:txBody>
          <a:bodyPr/>
          <a:lstStyle/>
          <a:p>
            <a:r>
              <a:rPr lang="en-US" sz="2400" dirty="0" smtClean="0"/>
              <a:t>Centrifugal</a:t>
            </a:r>
          </a:p>
          <a:p>
            <a:pPr>
              <a:buNone/>
            </a:pPr>
            <a:r>
              <a:rPr lang="en-US" sz="2400" dirty="0" smtClean="0"/>
              <a:t>    hypothesis</a:t>
            </a:r>
          </a:p>
          <a:p>
            <a:pPr marL="342900" lvl="1" indent="-342900">
              <a:buClr>
                <a:schemeClr val="tx2"/>
              </a:buClr>
              <a:buSzPct val="70000"/>
            </a:pPr>
            <a:r>
              <a:rPr lang="en-US" sz="2400" dirty="0" smtClean="0"/>
              <a:t>Mechanically- driven due to decreased vertical shear in </a:t>
            </a:r>
            <a:r>
              <a:rPr lang="en-US" sz="2400" dirty="0" err="1" smtClean="0"/>
              <a:t>eyewall</a:t>
            </a:r>
            <a:endParaRPr lang="en-US" sz="2400" dirty="0" smtClean="0"/>
          </a:p>
          <a:p>
            <a:pPr marL="342900" lvl="1" indent="-342900">
              <a:buClr>
                <a:schemeClr val="tx2"/>
              </a:buClr>
              <a:buSzPct val="70000"/>
            </a:pPr>
            <a:r>
              <a:rPr lang="en-US" sz="2400" dirty="0" err="1" smtClean="0"/>
              <a:t>Frontogenetic</a:t>
            </a:r>
            <a:r>
              <a:rPr lang="en-US" sz="2400" dirty="0" smtClean="0"/>
              <a:t> collapse</a:t>
            </a:r>
          </a:p>
          <a:p>
            <a:pPr marL="342900" lvl="1" indent="-342900">
              <a:buClr>
                <a:schemeClr val="tx2"/>
              </a:buClr>
              <a:buSzPct val="70000"/>
            </a:pPr>
            <a:r>
              <a:rPr lang="en-US" sz="2400" dirty="0" smtClean="0"/>
              <a:t>Convectively-forced</a:t>
            </a:r>
          </a:p>
          <a:p>
            <a:pPr>
              <a:buNone/>
            </a:pPr>
            <a:endParaRPr lang="en-US" sz="2400" dirty="0" smtClean="0"/>
          </a:p>
          <a:p>
            <a:pPr lvl="1">
              <a:buNone/>
            </a:pPr>
            <a:endParaRPr lang="en-US" sz="2000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0114" name="Picture 2" descr="K:\Users\Jonathan Vigh\Documents\Personal\Academic Documents\Work\PhD Defense\review_pngs\jorgensen1984b_fig19_schemati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7425" y="1447800"/>
            <a:ext cx="6886575" cy="5410200"/>
          </a:xfrm>
          <a:prstGeom prst="rect">
            <a:avLst/>
          </a:prstGeom>
          <a:noFill/>
        </p:spPr>
      </p:pic>
      <p:pic>
        <p:nvPicPr>
          <p:cNvPr id="90116" name="Picture 4" descr="K:\Users\Jonathan Vigh\Documents\Personal\Academic Documents\Work\PhD Defense\review_pngs\davis1899_hurricane_cross_section.ep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3716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04800" y="6488668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Jorgensen 1984b</a:t>
            </a:r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>
            <a:off x="3657600" y="5867400"/>
            <a:ext cx="368808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untain">
  <a:themeElements>
    <a:clrScheme name="Mountain">
      <a:dk1>
        <a:srgbClr val="000000"/>
      </a:dk1>
      <a:lt1>
        <a:srgbClr val="FFFFFF"/>
      </a:lt1>
      <a:dk2>
        <a:srgbClr val="0536B3"/>
      </a:dk2>
      <a:lt2>
        <a:srgbClr val="7CB7F8"/>
      </a:lt2>
      <a:accent1>
        <a:srgbClr val="3F9EE4"/>
      </a:accent1>
      <a:accent2>
        <a:srgbClr val="77B559"/>
      </a:accent2>
      <a:accent3>
        <a:srgbClr val="E4A81B"/>
      </a:accent3>
      <a:accent4>
        <a:srgbClr val="108BB4"/>
      </a:accent4>
      <a:accent5>
        <a:srgbClr val="DA7328"/>
      </a:accent5>
      <a:accent6>
        <a:srgbClr val="AE589F"/>
      </a:accent6>
      <a:hlink>
        <a:srgbClr val="460245"/>
      </a:hlink>
      <a:folHlink>
        <a:srgbClr val="AC17D6"/>
      </a:folHlink>
    </a:clrScheme>
    <a:fontScheme name="Mountain">
      <a:majorFont>
        <a:latin typeface="Gill Sans MT"/>
        <a:ea typeface=""/>
        <a:cs typeface=""/>
        <a:font script="Cyrl" typeface="Arial"/>
        <a:font script="Grek" typeface="Arial"/>
        <a:font script="Jpan" typeface="HG丸ｺﾞｼｯｸM-PRO"/>
        <a:font script="Hang" typeface="HY 헤드라인 M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ill Sans MT"/>
        <a:ea typeface=""/>
        <a:cs typeface=""/>
        <a:font script="Cyrl" typeface="Arial"/>
        <a:font script="Grek" typeface="Arial"/>
        <a:font script="Jpan" typeface="HG丸ｺﾞｼｯｸM-PRO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untain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0000"/>
              </a:schemeClr>
            </a:gs>
            <a:gs pos="50000">
              <a:schemeClr val="phClr">
                <a:tint val="25000"/>
                <a:shade val="100000"/>
                <a:hueMod val="100000"/>
                <a:satMod val="100000"/>
              </a:schemeClr>
            </a:gs>
            <a:gs pos="100000">
              <a:schemeClr val="phClr">
                <a:tint val="100000"/>
                <a:shade val="100000"/>
                <a:hueMod val="100000"/>
                <a:satMod val="10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40000"/>
                <a:shade val="100000"/>
                <a:hueMod val="100000"/>
                <a:satMod val="100000"/>
              </a:schemeClr>
            </a:gs>
            <a:gs pos="30000">
              <a:schemeClr val="phClr">
                <a:tint val="100000"/>
                <a:shade val="100000"/>
                <a:hueMod val="100000"/>
                <a:satMod val="100000"/>
              </a:schemeClr>
            </a:gs>
            <a:gs pos="68000">
              <a:schemeClr val="phClr">
                <a:tint val="100000"/>
                <a:shade val="100000"/>
                <a:hueMod val="100000"/>
                <a:satMod val="100000"/>
              </a:schemeClr>
            </a:gs>
            <a:gs pos="100000">
              <a:schemeClr val="phClr">
                <a:tint val="40000"/>
                <a:shade val="100000"/>
                <a:hueMod val="100000"/>
                <a:sat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br" rotWithShape="0">
              <a:srgbClr val="000000">
                <a:alpha val="0"/>
              </a:srgbClr>
            </a:outerShdw>
          </a:effectLst>
        </a:effectStyle>
        <a:effectStyle>
          <a:effectLst>
            <a:outerShdw blurRad="38100" dist="25400" dir="5400000" algn="ctr" rotWithShape="0">
              <a:srgbClr val="EBE9ED">
                <a:alpha val="0"/>
              </a:srgbClr>
            </a:outerShdw>
          </a:effectLst>
          <a:scene3d>
            <a:camera prst="orthographicFront">
              <a:rot lat="0" lon="0" rev="0"/>
            </a:camera>
            <a:lightRig rig="glow" dir="b"/>
          </a:scene3d>
          <a:sp3d contourW="6350" prstMaterial="softEdge">
            <a:bevelT w="25400" h="25400"/>
            <a:contourClr>
              <a:schemeClr val="phClr">
                <a:tint val="9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reflection blurRad="12700" stA="40000" endPos="40000" dist="25400" dir="5400000" sy="-100000" rotWithShape="0"/>
          </a:effectLst>
          <a:scene3d>
            <a:camera prst="perspectiveFront"/>
            <a:lightRig rig="glow" dir="b"/>
          </a:scene3d>
          <a:sp3d contourW="6350" prstMaterial="softEdge">
            <a:bevelT w="50800" h="25400"/>
            <a:contourClr>
              <a:schemeClr val="phClr">
                <a:tint val="100000"/>
                <a:shade val="80000"/>
                <a:hueMod val="100000"/>
                <a:satMod val="1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95000"/>
                <a:satMod val="100000"/>
              </a:schemeClr>
            </a:gs>
            <a:gs pos="100000">
              <a:schemeClr val="phClr">
                <a:tint val="10000"/>
                <a:satMod val="300000"/>
              </a:schemeClr>
            </a:gs>
          </a:gsLst>
          <a:lin ang="13000000" scaled="0"/>
        </a:gradFill>
        <a:blipFill>
          <a:blip xmlns:r="http://schemas.openxmlformats.org/officeDocument/2006/relationships" r:embed="rId1">
            <a:duotone>
              <a:schemeClr val="phClr">
                <a:shade val="75000"/>
              </a:schemeClr>
              <a:schemeClr val="phClr">
                <a:tint val="55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Mountain</Template>
  <TotalTime>2753</TotalTime>
  <Words>3214</Words>
  <Application>Microsoft Office PowerPoint</Application>
  <PresentationFormat>On-screen Show (4:3)</PresentationFormat>
  <Paragraphs>481</Paragraphs>
  <Slides>70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2" baseType="lpstr">
      <vt:lpstr>Mountain</vt:lpstr>
      <vt:lpstr>Equation</vt:lpstr>
      <vt:lpstr>Hurricane Eye Formation</vt:lpstr>
      <vt:lpstr>Acknowledgments</vt:lpstr>
      <vt:lpstr>Outline</vt:lpstr>
      <vt:lpstr>Leonardo da Vinci’s         “Vortex within a vortex”</vt:lpstr>
      <vt:lpstr>Spin Table Vortex</vt:lpstr>
      <vt:lpstr>Kitchen sink vortex: upside-down eye?</vt:lpstr>
      <vt:lpstr>The Essence of Eye Formation</vt:lpstr>
      <vt:lpstr>Eye Phenomenon in Hurricanes</vt:lpstr>
      <vt:lpstr>Slide 9</vt:lpstr>
      <vt:lpstr>Zhang, Liu, Yau 2000 The answer??????</vt:lpstr>
      <vt:lpstr>Rapid Development of the Warm Core</vt:lpstr>
      <vt:lpstr>Balanced Vortex Model</vt:lpstr>
      <vt:lpstr>Slide 13</vt:lpstr>
      <vt:lpstr>Simplifications to allow analytic solution</vt:lpstr>
      <vt:lpstr>Slide 15</vt:lpstr>
      <vt:lpstr>Heating Outside</vt:lpstr>
      <vt:lpstr>Heating Inside</vt:lpstr>
      <vt:lpstr>Cyclogenesis Function:</vt:lpstr>
      <vt:lpstr>Observations: VDM Data set</vt:lpstr>
      <vt:lpstr>Slide 20</vt:lpstr>
      <vt:lpstr>Slide 21</vt:lpstr>
      <vt:lpstr>Observational Methodology</vt:lpstr>
      <vt:lpstr>Slide 23</vt:lpstr>
      <vt:lpstr>Slide 24</vt:lpstr>
      <vt:lpstr>Frequency of eye formation</vt:lpstr>
      <vt:lpstr>Intensity Ranges for Eye Formation</vt:lpstr>
      <vt:lpstr>Intensity Stratified by Eye Success</vt:lpstr>
      <vt:lpstr>Intensity for Satellite Baselines</vt:lpstr>
      <vt:lpstr>Intensity                 Intensification</vt:lpstr>
      <vt:lpstr>Impact of Vertical Shear</vt:lpstr>
      <vt:lpstr>Radius of Maximum Winds</vt:lpstr>
      <vt:lpstr>RMW stratified by cases</vt:lpstr>
      <vt:lpstr>Minimum Rossby Length</vt:lpstr>
      <vt:lpstr>Temperature Trends</vt:lpstr>
      <vt:lpstr>Dew Point Temperature Depression</vt:lpstr>
      <vt:lpstr>Inez (1966)</vt:lpstr>
      <vt:lpstr>The Paradox of Eye Formation</vt:lpstr>
      <vt:lpstr>Paradox Resolved?</vt:lpstr>
      <vt:lpstr>                                 Shortcuts??</vt:lpstr>
      <vt:lpstr>Conclusions - Fundamentals</vt:lpstr>
      <vt:lpstr>Conclusions - Theory</vt:lpstr>
      <vt:lpstr>Conclusions – Intensity Changes</vt:lpstr>
      <vt:lpstr>Conclusions – Structure Changes</vt:lpstr>
      <vt:lpstr>Closing thoughts</vt:lpstr>
      <vt:lpstr>Slide 45</vt:lpstr>
      <vt:lpstr>Future Work</vt:lpstr>
      <vt:lpstr>Stop here or you’ll be sorry!</vt:lpstr>
      <vt:lpstr>Other formation mechanisms</vt:lpstr>
      <vt:lpstr>Eyes or eye-like?</vt:lpstr>
      <vt:lpstr>Slide 50</vt:lpstr>
      <vt:lpstr>Theory Alert!</vt:lpstr>
      <vt:lpstr>Balanced Vortex Model</vt:lpstr>
      <vt:lpstr>Slide 53</vt:lpstr>
      <vt:lpstr>Slide 54</vt:lpstr>
      <vt:lpstr>Simplifications to allow analytic solution</vt:lpstr>
      <vt:lpstr>Does local temperature change occur in region of diabatic heating or get spread over larger area? </vt:lpstr>
      <vt:lpstr>The Cyclogensis Function</vt:lpstr>
      <vt:lpstr>Slide 58</vt:lpstr>
      <vt:lpstr>Slide 59</vt:lpstr>
      <vt:lpstr>Summary</vt:lpstr>
      <vt:lpstr>But what about real storms?</vt:lpstr>
      <vt:lpstr>Simplifications to allow analytic solution</vt:lpstr>
      <vt:lpstr>Separating vertical and radial structure for S-E equation</vt:lpstr>
      <vt:lpstr>Separating vertical and radial structure for geopotential tendency equation</vt:lpstr>
      <vt:lpstr>General solution using Green function</vt:lpstr>
      <vt:lpstr>What happens in real storms?</vt:lpstr>
      <vt:lpstr>Slide 67</vt:lpstr>
      <vt:lpstr>More subsidence ideas . . .</vt:lpstr>
      <vt:lpstr>General Summary of Data</vt:lpstr>
      <vt:lpstr>Wind Trend Methodology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Rapid Development of the Tropical Cyclone Warm Core</dc:title>
  <dc:creator>Jonathan Vigh</dc:creator>
  <cp:lastModifiedBy>Jonathan Vigh</cp:lastModifiedBy>
  <cp:revision>423</cp:revision>
  <dcterms:created xsi:type="dcterms:W3CDTF">2006-08-16T00:00:00Z</dcterms:created>
  <dcterms:modified xsi:type="dcterms:W3CDTF">2010-01-29T19:37:28Z</dcterms:modified>
</cp:coreProperties>
</file>