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7"/>
  </p:notesMasterIdLst>
  <p:handoutMasterIdLst>
    <p:handoutMasterId r:id="rId68"/>
  </p:handoutMasterIdLst>
  <p:sldIdLst>
    <p:sldId id="256" r:id="rId2"/>
    <p:sldId id="518" r:id="rId3"/>
    <p:sldId id="479" r:id="rId4"/>
    <p:sldId id="517" r:id="rId5"/>
    <p:sldId id="513" r:id="rId6"/>
    <p:sldId id="516" r:id="rId7"/>
    <p:sldId id="520" r:id="rId8"/>
    <p:sldId id="494" r:id="rId9"/>
    <p:sldId id="521" r:id="rId10"/>
    <p:sldId id="522" r:id="rId11"/>
    <p:sldId id="526" r:id="rId12"/>
    <p:sldId id="523" r:id="rId13"/>
    <p:sldId id="525" r:id="rId14"/>
    <p:sldId id="531" r:id="rId15"/>
    <p:sldId id="532" r:id="rId16"/>
    <p:sldId id="557" r:id="rId17"/>
    <p:sldId id="533" r:id="rId18"/>
    <p:sldId id="534" r:id="rId19"/>
    <p:sldId id="527" r:id="rId20"/>
    <p:sldId id="528" r:id="rId21"/>
    <p:sldId id="535" r:id="rId22"/>
    <p:sldId id="536" r:id="rId23"/>
    <p:sldId id="530" r:id="rId24"/>
    <p:sldId id="537" r:id="rId25"/>
    <p:sldId id="550" r:id="rId26"/>
    <p:sldId id="551" r:id="rId27"/>
    <p:sldId id="552" r:id="rId28"/>
    <p:sldId id="553" r:id="rId29"/>
    <p:sldId id="558" r:id="rId30"/>
    <p:sldId id="554" r:id="rId31"/>
    <p:sldId id="561" r:id="rId32"/>
    <p:sldId id="562" r:id="rId33"/>
    <p:sldId id="563" r:id="rId34"/>
    <p:sldId id="564" r:id="rId35"/>
    <p:sldId id="565" r:id="rId36"/>
    <p:sldId id="566" r:id="rId37"/>
    <p:sldId id="567" r:id="rId38"/>
    <p:sldId id="568" r:id="rId39"/>
    <p:sldId id="569" r:id="rId40"/>
    <p:sldId id="556" r:id="rId41"/>
    <p:sldId id="570" r:id="rId42"/>
    <p:sldId id="571" r:id="rId43"/>
    <p:sldId id="572" r:id="rId44"/>
    <p:sldId id="573" r:id="rId45"/>
    <p:sldId id="576" r:id="rId46"/>
    <p:sldId id="574" r:id="rId47"/>
    <p:sldId id="540" r:id="rId48"/>
    <p:sldId id="541" r:id="rId49"/>
    <p:sldId id="542" r:id="rId50"/>
    <p:sldId id="543" r:id="rId51"/>
    <p:sldId id="544" r:id="rId52"/>
    <p:sldId id="545" r:id="rId53"/>
    <p:sldId id="546" r:id="rId54"/>
    <p:sldId id="547" r:id="rId55"/>
    <p:sldId id="548" r:id="rId56"/>
    <p:sldId id="549" r:id="rId57"/>
    <p:sldId id="539" r:id="rId58"/>
    <p:sldId id="499" r:id="rId59"/>
    <p:sldId id="485" r:id="rId60"/>
    <p:sldId id="488" r:id="rId61"/>
    <p:sldId id="489" r:id="rId62"/>
    <p:sldId id="481" r:id="rId63"/>
    <p:sldId id="482" r:id="rId64"/>
    <p:sldId id="483" r:id="rId65"/>
    <p:sldId id="487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CC3300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7B96EC6-5F32-4DB9-BAE0-875E7250E85D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77C5499-D5A7-4096-BF9D-81E4281A1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FED0F-1BF9-4CD8-BB57-0C1F0597DB12}" type="datetimeFigureOut">
              <a:rPr lang="en-US" smtClean="0"/>
              <a:pPr/>
              <a:t>10/6/2010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FD665-5E87-45CA-AA0B-5FF03304ED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0" y="3268663"/>
            <a:ext cx="9144000" cy="146050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FE7D4-A36A-4BD6-911D-996F4E06EF60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E9896-E100-4EBF-9DD2-48F375820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" name="Picture 8" descr="\\Peepul\Winusers\jvigh\My Documents\nsf_logo\nsf1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6200" y="0"/>
            <a:ext cx="1447800" cy="1456522"/>
          </a:xfrm>
          <a:prstGeom prst="rect">
            <a:avLst/>
          </a:prstGeom>
          <a:noFill/>
        </p:spPr>
      </p:pic>
      <p:pic>
        <p:nvPicPr>
          <p:cNvPr id="16" name="Picture 7" descr="NESL_logo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3251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flipH="1">
            <a:off x="0" y="1371600"/>
            <a:ext cx="9144000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F71DE-1144-4739-B002-4A100B746CF2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BB1C4-2EEE-42FB-8909-B16E9F41B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7" descr="NESL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068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 rot="5400000" flipH="1">
            <a:off x="3332163" y="3384550"/>
            <a:ext cx="6867525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0755" y="3268344"/>
              <a:ext cx="109914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9894" y="3268345"/>
              <a:ext cx="1097027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6922" y="3268344"/>
              <a:ext cx="1097026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838950" y="6356350"/>
            <a:ext cx="1868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A1334-C132-4A28-B2B6-217B4DF75C68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8492A-24EA-48CF-A7E1-AFA59E532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7" descr="NESL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068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1371600"/>
            <a:ext cx="9144000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616"/>
            <a:ext cx="8229600" cy="46265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DA782-F2D2-4EFC-BD62-71C77BB72FE0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9D431-F2AC-415C-A924-B8F63B7FD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7" descr="NESL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068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flipH="1">
            <a:off x="0" y="4229100"/>
            <a:ext cx="9144000" cy="146050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4069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26670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476BD-0E4F-4F95-B64D-A10E0D987ABD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B0A91-58C7-4128-B96C-930B416DA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7" descr="NESL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25154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 descr="\\Peepul\Winusers\jvigh\My Documents\nsf_logo\nsf1.gif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0"/>
            <a:ext cx="1447800" cy="145652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1371600"/>
            <a:ext cx="9144000" cy="73025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66F4-DACA-4D8B-B9C0-E43A8F69F16A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6A268-26A2-4403-B8A4-E291AF4AC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7" descr="NESL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068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0" y="1371600"/>
            <a:ext cx="9144000" cy="73025"/>
            <a:chOff x="0" y="3268345"/>
            <a:chExt cx="9144000" cy="146304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36D1C-2D1B-4B68-A7C5-7B09853319B0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544BE-13BE-400C-9BD8-B47FEB5F9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5" name="Picture 7" descr="NESL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068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/>
        </p:nvGrpSpPr>
        <p:grpSpPr bwMode="auto">
          <a:xfrm flipH="1">
            <a:off x="0" y="1371600"/>
            <a:ext cx="9144000" cy="73025"/>
            <a:chOff x="0" y="3268345"/>
            <a:chExt cx="9144000" cy="146304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A3672-B981-44D4-B85F-7A12113C711E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F27EC-CA04-4CC4-9CA3-C2CCFBC87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7" descr="NESL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068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-9525" y="-19050"/>
            <a:ext cx="9144000" cy="147638"/>
            <a:chOff x="0" y="3268345"/>
            <a:chExt cx="9144000" cy="146304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5495925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6592888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7689850" y="3268345"/>
              <a:ext cx="1096963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7EEDD-DCC8-4F1D-8EEC-9D0EAB371708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98B07-B5C1-43F0-ADC8-C660014D0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7" descr="NESL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103068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 flipH="1">
            <a:off x="0" y="1143000"/>
            <a:ext cx="9144000" cy="73025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3050"/>
            <a:ext cx="7620000" cy="793750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5CC35-2B75-4E49-9202-7B55C8A4E2A6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86594-31C6-4922-B76E-F17595518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7" descr="NESL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3068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9525" y="-19050"/>
            <a:ext cx="9144000" cy="147638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495925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592888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689850" y="3268345"/>
              <a:ext cx="1096963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04AFD-86B2-4FA8-91F1-8D8FDD41DAD4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C661F-F15D-4633-9930-93C40532C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Picture 7" descr="NESL_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103068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383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ysClr val="windowText" lastClr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30A82B-7FFE-4A24-897B-BCA1B259C431}" type="datetimeFigureOut">
              <a:rPr lang="en-US"/>
              <a:pPr>
                <a:defRPr/>
              </a:pPr>
              <a:t>10/6/2010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ysClr val="windowText" lastClr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037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ysClr val="windowText" lastClr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6C961B-918C-4823-A338-9416BEBB2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1066800" y="0"/>
            <a:ext cx="754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effectLst>
            <a:glow rad="101600">
              <a:schemeClr val="tx2"/>
            </a:glo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 M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¥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108BB4"/>
        </a:buClr>
        <a:buSzPct val="60000"/>
        <a:buFont typeface="Wingdings 2" pitchFamily="18" charset="2"/>
        <a:buChar char="¥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A7328"/>
        </a:buClr>
        <a:buSzPct val="57000"/>
        <a:buFont typeface="Wingdings 2" pitchFamily="18" charset="2"/>
        <a:buChar char="¥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AE589F"/>
        </a:buClr>
        <a:buSzPct val="55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400800" cy="8604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92D050"/>
                </a:solidFill>
              </a:rPr>
              <a:t>Intensification and Contraction: </a:t>
            </a:r>
            <a:br>
              <a:rPr lang="en-US" sz="2400" dirty="0" smtClean="0">
                <a:solidFill>
                  <a:srgbClr val="92D050"/>
                </a:solidFill>
              </a:rPr>
            </a:br>
            <a:r>
              <a:rPr lang="en-US" sz="2400" dirty="0" smtClean="0">
                <a:solidFill>
                  <a:srgbClr val="92D050"/>
                </a:solidFill>
              </a:rPr>
              <a:t>Do They Always Go Together?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7620000" cy="19812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Jonathan Vigh</a:t>
            </a:r>
          </a:p>
          <a:p>
            <a:r>
              <a:rPr lang="en-US" sz="2000" b="1" dirty="0" smtClean="0">
                <a:solidFill>
                  <a:srgbClr val="7030A0"/>
                </a:solidFill>
              </a:rPr>
              <a:t>NCAR Earth Systems Laboratory &amp;</a:t>
            </a:r>
          </a:p>
          <a:p>
            <a:r>
              <a:rPr lang="en-US" sz="2000" b="1" dirty="0" smtClean="0">
                <a:solidFill>
                  <a:srgbClr val="7030A0"/>
                </a:solidFill>
              </a:rPr>
              <a:t>Advanced Study Program</a:t>
            </a:r>
          </a:p>
          <a:p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</a:rPr>
              <a:t>Joint Informal CSU/NCAR Hurricane Workshop</a:t>
            </a:r>
          </a:p>
          <a:p>
            <a:r>
              <a:rPr lang="en-US" sz="2000" dirty="0" smtClean="0"/>
              <a:t>10:20 AM     07 October 2010    </a:t>
            </a:r>
            <a:r>
              <a:rPr lang="en-US" sz="2000" dirty="0" err="1" smtClean="0"/>
              <a:t>Riehl</a:t>
            </a:r>
            <a:r>
              <a:rPr lang="en-US" sz="2000" dirty="0" smtClean="0"/>
              <a:t> Room    </a:t>
            </a:r>
            <a:endParaRPr lang="en-US" sz="2000" dirty="0"/>
          </a:p>
        </p:txBody>
      </p:sp>
      <p:pic>
        <p:nvPicPr>
          <p:cNvPr id="6" name="Picture 3" descr="K:\Users\Jonathan Vigh\Documents\Personal\Academic Documents\Work\PhD Defense\review_pngs\ida_picture_removal_despeck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3405766"/>
            <a:ext cx="3581399" cy="3452234"/>
          </a:xfrm>
          <a:prstGeom prst="rect">
            <a:avLst/>
          </a:prstGeom>
          <a:noFill/>
        </p:spPr>
      </p:pic>
      <p:pic>
        <p:nvPicPr>
          <p:cNvPr id="14343" name="Picture 7" descr="K:\Users\Jonathan Vigh\Documents\Personal\Academic Documents\Work\PhD Defense\review_pngs\136586main_iss012e05235_high.png"/>
          <p:cNvPicPr>
            <a:picLocks noChangeAspect="1" noChangeArrowheads="1"/>
          </p:cNvPicPr>
          <p:nvPr/>
        </p:nvPicPr>
        <p:blipFill>
          <a:blip r:embed="rId3" cstate="print"/>
          <a:srcRect l="13609" t="169" r="12867" b="5396"/>
          <a:stretch>
            <a:fillRect/>
          </a:stretch>
        </p:blipFill>
        <p:spPr bwMode="auto">
          <a:xfrm>
            <a:off x="5148943" y="3362325"/>
            <a:ext cx="3995057" cy="34956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00200" y="6488668"/>
            <a:ext cx="61722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NCAR is sponsored by the National Science Foundation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24384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New simpler, plot style</a:t>
            </a:r>
          </a:p>
          <a:p>
            <a:endParaRPr lang="en-US" dirty="0" smtClean="0"/>
          </a:p>
          <a:p>
            <a:r>
              <a:rPr lang="en-US" dirty="0" smtClean="0"/>
              <a:t>Upper and lower bounds of RMW!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:\Users\Jonathan Vigh\Documents\Personal\Academic Documents\Work\20101007_NCAR_talk\simple\pngs\formation_all\simple_simple_structure_panel_1990_AL051990_DIANA_color_complete_fail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9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24384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Intensification with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contraction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:\Users\Jonathan Vigh\Documents\Personal\Academic Documents\Work\20101007_NCAR_talk\simple\pngs\formation_all\simple_simple_structure_panel_1995_AL171995_OPAL_color_insufficient_da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9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K:\Users\Jonathan Vigh\Documents\Personal\Academic Documents\Work\20101007_NCAR_talk\simple\pngs\formation_all\simple_simple_structure_panel_1995_AL071995_FELIX_color_insufficient_dat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495800" cy="4630588"/>
          </a:xfrm>
          <a:prstGeom prst="rect">
            <a:avLst/>
          </a:prstGeom>
          <a:noFill/>
        </p:spPr>
      </p:pic>
      <p:pic>
        <p:nvPicPr>
          <p:cNvPr id="2051" name="Picture 3" descr="K:\Users\Jonathan Vigh\Documents\Personal\Academic Documents\Work\20101007_NCAR_talk\simple\pngs\formation_all\simple_simple_structure_panel_2007_AL062007_FELIX_color_complete_succes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9813" y="1447800"/>
            <a:ext cx="4534187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:\Users\Jonathan Vigh\Documents\Personal\Academic Documents\Work\20101007_NCAR_talk\simple\pngs\formation_all\simple_simple_structure_panel_1996_AL021996_BERTHA_color_complete_succes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K:\Users\Jonathan Vigh\Documents\Personal\Academic Documents\Work\20101007_NCAR_talk\simple\pngs\formation_all\simple_simple_structure_panel_1997_AL071997_ERIKA_color_delayed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6629400" cy="6828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:\Users\Jonathan Vigh\Documents\Personal\Academic Documents\Work\20101007_NCAR_talk\simple\pngs\formation_all\simple_simple_structure_panel_1998_AL131998_MITCH_color_complete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4216" y="0"/>
            <a:ext cx="668978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K:\Users\Jonathan Vigh\Documents\Personal\Academic Documents\Work\20101007_NCAR_talk\simple\pngs\formation_all\simple_simple_structure_panel_2001_AL062001_ERIN_color_complete_succes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K:\Users\Jonathan Vigh\Documents\Personal\Academic Documents\Work\20101007_NCAR_talk\simple\pngs\formation_all\simple_simple_structure_panel_2005_AL182005_RITA_color_delayed_succes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6629400" cy="6828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K:\Users\Jonathan Vigh\Documents\Personal\Academic Documents\Work\20101007_NCAR_talk\simple\pngs\formation_all\simple_simple_structure_panel_2005_AL252005_WILMA_color_delayed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5624" y="0"/>
            <a:ext cx="66583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:\Users\Jonathan Vigh\Documents\Personal\Academic Documents\Work\20101007_NCAR_talk\simple\pngs\formation_all\simple_simple_structure_panel_2005_AL042005_DENNIS_color_insufficient_dat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9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400800" cy="8604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92D050"/>
                </a:solidFill>
              </a:rPr>
              <a:t>Intensification and Contraction: </a:t>
            </a:r>
            <a:br>
              <a:rPr lang="en-US" sz="2400" dirty="0" smtClean="0">
                <a:solidFill>
                  <a:srgbClr val="92D050"/>
                </a:solidFill>
              </a:rPr>
            </a:br>
            <a:r>
              <a:rPr lang="en-US" sz="2400" dirty="0" smtClean="0">
                <a:solidFill>
                  <a:srgbClr val="92D050"/>
                </a:solidFill>
              </a:rPr>
              <a:t>Do They Always Go Together?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38200" y="1295400"/>
            <a:ext cx="7620000" cy="19812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Jonathan Vigh</a:t>
            </a:r>
          </a:p>
          <a:p>
            <a:r>
              <a:rPr lang="en-US" sz="2000" b="1" dirty="0" smtClean="0">
                <a:solidFill>
                  <a:srgbClr val="7030A0"/>
                </a:solidFill>
              </a:rPr>
              <a:t>NCAR Earth Systems Laboratory &amp;</a:t>
            </a:r>
          </a:p>
          <a:p>
            <a:r>
              <a:rPr lang="en-US" sz="2000" b="1" dirty="0" smtClean="0">
                <a:solidFill>
                  <a:srgbClr val="7030A0"/>
                </a:solidFill>
              </a:rPr>
              <a:t>Advanced Study Program</a:t>
            </a:r>
          </a:p>
          <a:p>
            <a:r>
              <a:rPr lang="en-US" sz="2000" b="1" dirty="0" smtClean="0">
                <a:solidFill>
                  <a:schemeClr val="bg2">
                    <a:lumMod val="75000"/>
                  </a:schemeClr>
                </a:solidFill>
              </a:rPr>
              <a:t>Joint Informal CSU/NCAR Hurricane Workshop</a:t>
            </a:r>
          </a:p>
          <a:p>
            <a:r>
              <a:rPr lang="en-US" sz="2000" dirty="0" smtClean="0"/>
              <a:t>10:20 AM     07 October 2010    </a:t>
            </a:r>
            <a:r>
              <a:rPr lang="en-US" sz="2000" dirty="0" err="1" smtClean="0"/>
              <a:t>Riehl</a:t>
            </a:r>
            <a:r>
              <a:rPr lang="en-US" sz="2000" dirty="0" smtClean="0"/>
              <a:t> Room    </a:t>
            </a:r>
            <a:endParaRPr lang="en-US" sz="2000" dirty="0"/>
          </a:p>
        </p:txBody>
      </p:sp>
      <p:pic>
        <p:nvPicPr>
          <p:cNvPr id="6" name="Picture 3" descr="K:\Users\Jonathan Vigh\Documents\Personal\Academic Documents\Work\PhD Defense\review_pngs\ida_picture_removal_despeck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3405766"/>
            <a:ext cx="3581399" cy="3452234"/>
          </a:xfrm>
          <a:prstGeom prst="rect">
            <a:avLst/>
          </a:prstGeom>
          <a:noFill/>
        </p:spPr>
      </p:pic>
      <p:pic>
        <p:nvPicPr>
          <p:cNvPr id="14343" name="Picture 7" descr="K:\Users\Jonathan Vigh\Documents\Personal\Academic Documents\Work\PhD Defense\review_pngs\136586main_iss012e05235_high.png"/>
          <p:cNvPicPr>
            <a:picLocks noChangeAspect="1" noChangeArrowheads="1"/>
          </p:cNvPicPr>
          <p:nvPr/>
        </p:nvPicPr>
        <p:blipFill>
          <a:blip r:embed="rId3" cstate="print"/>
          <a:srcRect l="13609" t="169" r="12867" b="5396"/>
          <a:stretch>
            <a:fillRect/>
          </a:stretch>
        </p:blipFill>
        <p:spPr bwMode="auto">
          <a:xfrm>
            <a:off x="5148943" y="3362325"/>
            <a:ext cx="3995057" cy="34956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00200" y="6488668"/>
            <a:ext cx="6172200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NCAR is sponsored by the National Science Foundation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:\Users\Jonathan Vigh\Documents\Personal\Academic Documents\Work\20101007_NCAR_talk\simple\pngs\formation_all\simple_simple_structure_panel_2008_AL152008_OMAR_color_intermittent_failur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24384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Intensification without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contraction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K:\Users\Jonathan Vigh\Documents\Personal\Academic Documents\Work\20101007_NCAR_talk\simple\pngs\formation_all\simple_simple_structure_panel_1991_AL031991_BOB_color_delayed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9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K:\Users\Jonathan Vigh\Documents\Personal\Academic Documents\Work\20101007_NCAR_talk\simple\pngs\formation_all\simple_simple_structure_panel_1992_AL041992_ANDREW_color_delayed_succes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6629400" cy="6828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K:\Users\Jonathan Vigh\Documents\Personal\Academic Documents\Work\20101007_NCAR_talk\simple\pngs\formation_all\simple_simple_structure_panel_1995_AL151995_MARILYN_color_complete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K:\Users\Jonathan Vigh\Documents\Personal\Academic Documents\Work\20101007_NCAR_talk\simple\pngs\formation_all\simple_simple_structure_panel_1998_AL021998_BONNIE_color_complete_succes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K:\Users\Jonathan Vigh\Documents\Personal\Academic Documents\Work\20101007_NCAR_talk\simple\pngs\formation_all\simple_simple_structure_panel_2000_AL152000_KEITH_color_complete_succes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K:\Users\Jonathan Vigh\Documents\Personal\Academic Documents\Work\20101007_NCAR_talk\simple\pngs\formation_all\simple_simple_structure_panel_2001_AL112001_IRIS_color_insufficient_dat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6629400" cy="6828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K:\Users\Jonathan Vigh\Documents\Personal\Academic Documents\Work\20101007_NCAR_talk\simple\pngs\formation_all\simple_simple_structure_panel_2001_AL152001_MICHELLE_color_complete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6781800" cy="6952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K:\Users\Jonathan Vigh\Documents\Personal\Academic Documents\Work\20101007_NCAR_talk\simple\pngs\formation_all\simple_simple_structure_panel_2002_AL102002_ISIDORE_color_complete_succes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K:\Users\Jonathan Vigh\Documents\Personal\Academic Documents\Work\20101007_NCAR_talk\simple\pngs\formation_all\simple_simple_structure_panel_2002_AL132002_LILI_color_complete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K:\Users\Jonathan Vigh\Documents\Personal\Academic Documents\Work\PhD Defense\review_pngs\jorgensen1984b_fig19_schemati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5667"/>
            <a:ext cx="9144001" cy="71836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09800" y="2286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Jorgensen 1984b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K:\Users\Jonathan Vigh\Documents\Personal\Academic Documents\Work\20101007_NCAR_talk\simple\pngs\formation_all\simple_simple_structure_panel_2004_AL032004_CHARLEY_color_insufficient_dat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6629400" cy="6828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K:\Users\Jonathan Vigh\Documents\Personal\Academic Documents\Work\20101007_NCAR_talk\simple\pngs\formation_all\simple_simple_structure_panel_2004_AL092004_IVAN_color_insufficient_dat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9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K:\Users\Jonathan Vigh\Documents\Personal\Academic Documents\Work\20101007_NCAR_talk\simple\pngs\formation_all\simple_simple_structure_panel_2005_AL052005_EMILY_color_delayed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6629400" cy="6828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K:\Users\Jonathan Vigh\Documents\Personal\Academic Documents\Work\20101007_NCAR_talk\simple\pngs\formation_all\simple_simple_structure_panel_2007_AL042007_DEAN_color_insufficient_dat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6629400" cy="6828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K:\Users\Jonathan Vigh\Documents\Personal\Academic Documents\Work\20101007_NCAR_talk\simple\pngs\formation_all\simple_simple_structure_panel_2008_AL172008_PALOMA_color_complete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0"/>
            <a:ext cx="2438400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Intensification with </a:t>
            </a:r>
          </a:p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expansion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K:\Users\Jonathan Vigh\Documents\Personal\Academic Documents\Work\20101007_NCAR_talk\simple\pngs\formation_all\simple_simple_structure_panel_1993_AL051993_EMILY_color_intermittent_fail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K:\Users\Jonathan Vigh\Documents\Personal\Academic Documents\Work\20101007_NCAR_talk\simple\pngs\formation_all\simple_simple_structure_panel_1996_AL061996_FRAN_color_delayed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9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K:\Users\Jonathan Vigh\Documents\Personal\Academic Documents\Work\20101007_NCAR_talk\simple\pngs\formation_all\simple_simple_structure_panel_1996_AL121996_LILI_color_intermittent_failur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K:\Users\Jonathan Vigh\Documents\Personal\Academic Documents\Work\20101007_NCAR_talk\simple\pngs\formation_all\simple_simple_structure_panel_1998_AL051998_EARL_color_no_attempt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9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K:\Users\Jonathan Vigh\Documents\Personal\Academic Documents\Work\20101007_NCAR_talk\simple\pngs\formation_all\simple_simple_structure_panel_1999_AL031999_BRET_color_delayed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6629400" cy="6828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4114800" cy="54102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 smtClean="0">
                <a:solidFill>
                  <a:srgbClr val="FFC000"/>
                </a:solidFill>
              </a:rPr>
              <a:t>It has been commonly believed that storms contract as they intensify</a:t>
            </a:r>
          </a:p>
          <a:p>
            <a:pPr lvl="1"/>
            <a:r>
              <a:rPr lang="en-US" sz="2400" dirty="0" smtClean="0"/>
              <a:t>angular momentum considerations</a:t>
            </a:r>
          </a:p>
          <a:p>
            <a:pPr lvl="1"/>
            <a:r>
              <a:rPr lang="en-US" sz="2400" dirty="0" smtClean="0"/>
              <a:t>Weatherford and Gray (1988)</a:t>
            </a:r>
          </a:p>
          <a:p>
            <a:pPr lvl="1"/>
            <a:r>
              <a:rPr lang="en-US" sz="2400" dirty="0" smtClean="0"/>
              <a:t>Willoughby (1990)’s contracting ring model</a:t>
            </a:r>
          </a:p>
          <a:p>
            <a:endParaRPr lang="en-US" dirty="0" smtClean="0"/>
          </a:p>
          <a:p>
            <a:pPr>
              <a:buNone/>
            </a:pPr>
            <a:r>
              <a:rPr lang="en-US" sz="2400" dirty="0" smtClean="0">
                <a:solidFill>
                  <a:srgbClr val="00B0F0"/>
                </a:solidFill>
              </a:rPr>
              <a:t>Eye radius (nm) centered on time of first report of an aircraft eye =&gt;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The Contraction “Myth”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5" name="Picture 2" descr="K:\Users\Jonathan Vigh\Documents\Personal\Academic Documents\Work\PhD Defense\trend_pngs\curve_Reye_panel_by_platform_both_Reye_aircraft_baselines.png"/>
          <p:cNvPicPr>
            <a:picLocks noChangeAspect="1" noChangeArrowheads="1"/>
          </p:cNvPicPr>
          <p:nvPr/>
        </p:nvPicPr>
        <p:blipFill>
          <a:blip r:embed="rId2" cstate="print"/>
          <a:srcRect l="53750" t="5581" b="49767"/>
          <a:stretch>
            <a:fillRect/>
          </a:stretch>
        </p:blipFill>
        <p:spPr bwMode="auto">
          <a:xfrm>
            <a:off x="4139565" y="1447800"/>
            <a:ext cx="500443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K:\Users\Jonathan Vigh\Documents\Personal\Academic Documents\Work\20101007_NCAR_talk\simple\pngs\formation_all\simple_simple_structure_panel_1999_AL081999_FLOYD_color_complete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K:\Users\Jonathan Vigh\Documents\Personal\Academic Documents\Work\20101007_NCAR_talk\simple\pngs\formation_all\simple_simple_structure_panel_1999_AL161999_LENNY_color_complete_succes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K:\Users\Jonathan Vigh\Documents\Personal\Academic Documents\Work\20101007_NCAR_talk\simple\pngs\formation_all\simple_simple_structure_panel_2005_AL122005_KATRINA_color_delayed_succes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906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K:\Users\Jonathan Vigh\Documents\Personal\Academic Documents\Work\20101007_NCAR_talk\simple\pngs\formation_all\simple_simple_structure_panel_2005_AL162005_OPHELIA_color_intermittent_fail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6705600" cy="687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NHC seems to follow upper bound of RMW (important for surge, waves)</a:t>
            </a:r>
          </a:p>
          <a:p>
            <a:r>
              <a:rPr lang="en-US" sz="2000" dirty="0" smtClean="0"/>
              <a:t>Lower bound may be more important for inner core dynamics </a:t>
            </a:r>
          </a:p>
          <a:p>
            <a:endParaRPr lang="en-US" sz="2000" dirty="0" smtClean="0"/>
          </a:p>
          <a:p>
            <a:r>
              <a:rPr lang="en-US" sz="2000" dirty="0" smtClean="0"/>
              <a:t>Often seem to be 2 scales of RMW: battle between inner and outer cores</a:t>
            </a:r>
          </a:p>
          <a:p>
            <a:r>
              <a:rPr lang="en-US" sz="2000" dirty="0" smtClean="0"/>
              <a:t>~11 of “normal” cases of intensification with contraction of RMW</a:t>
            </a:r>
          </a:p>
          <a:p>
            <a:pPr lvl="1"/>
            <a:r>
              <a:rPr lang="en-US" sz="2000" dirty="0" smtClean="0"/>
              <a:t>expected from theory</a:t>
            </a:r>
          </a:p>
          <a:p>
            <a:endParaRPr lang="en-US" sz="2000" dirty="0" smtClean="0"/>
          </a:p>
          <a:p>
            <a:r>
              <a:rPr lang="en-US" sz="2000" dirty="0" smtClean="0"/>
              <a:t>~14 “abnormal” cases of intensification without RMW contraction </a:t>
            </a:r>
          </a:p>
          <a:p>
            <a:pPr lvl="1"/>
            <a:r>
              <a:rPr lang="en-US" sz="2000" dirty="0" smtClean="0"/>
              <a:t>dynamical efficiency hypothesis</a:t>
            </a:r>
          </a:p>
          <a:p>
            <a:pPr lvl="1"/>
            <a:endParaRPr lang="en-US" sz="2000" dirty="0" smtClean="0"/>
          </a:p>
          <a:p>
            <a:r>
              <a:rPr lang="en-US" sz="2000" dirty="0" smtClean="0"/>
              <a:t>~9 cases of intensification with expansion of RMW!</a:t>
            </a:r>
          </a:p>
          <a:p>
            <a:pPr lvl="1"/>
            <a:r>
              <a:rPr lang="en-US" sz="2000" dirty="0" smtClean="0"/>
              <a:t>diagnosed or undiagnosed </a:t>
            </a:r>
            <a:r>
              <a:rPr lang="en-US" sz="2000" dirty="0" err="1" smtClean="0"/>
              <a:t>eyewall</a:t>
            </a:r>
            <a:r>
              <a:rPr lang="en-US" sz="2000" dirty="0" smtClean="0"/>
              <a:t> replacement cycles</a:t>
            </a:r>
          </a:p>
          <a:p>
            <a:pPr lvl="1"/>
            <a:r>
              <a:rPr lang="en-US" sz="2000" dirty="0" smtClean="0"/>
              <a:t>represent a particularly dangerous class of storms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Initial thoughts?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:\Users\Jonathan Vigh\Documents\Personal\Academic Documents\Work\PhD Defense\trend_pngs\curve_dynamic_panel_by_case_B_both_dynami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-21770"/>
            <a:ext cx="6096000" cy="6879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Quantitative analysis challenges</a:t>
            </a:r>
          </a:p>
          <a:p>
            <a:pPr lvl="1"/>
            <a:r>
              <a:rPr lang="en-US" sz="2000" dirty="0" smtClean="0"/>
              <a:t>create </a:t>
            </a:r>
            <a:r>
              <a:rPr lang="en-US" sz="2000" dirty="0" err="1" smtClean="0"/>
              <a:t>splines</a:t>
            </a:r>
            <a:r>
              <a:rPr lang="en-US" sz="2000" dirty="0" smtClean="0"/>
              <a:t> of 3 or 6 hourly RMW</a:t>
            </a:r>
          </a:p>
          <a:p>
            <a:pPr lvl="1"/>
            <a:r>
              <a:rPr lang="en-US" sz="2000" dirty="0" smtClean="0"/>
              <a:t>measure standard deviation </a:t>
            </a:r>
          </a:p>
          <a:p>
            <a:pPr lvl="1"/>
            <a:r>
              <a:rPr lang="en-US" sz="2000" dirty="0" smtClean="0"/>
              <a:t>measure absolute spread between upper and lower bounds</a:t>
            </a:r>
          </a:p>
          <a:p>
            <a:r>
              <a:rPr lang="en-US" sz="2000" dirty="0" smtClean="0"/>
              <a:t>Objectively determine “hidden” ERCs from RMW </a:t>
            </a:r>
          </a:p>
          <a:p>
            <a:pPr lvl="1"/>
            <a:r>
              <a:rPr lang="en-US" sz="2000" dirty="0" smtClean="0"/>
              <a:t>-&gt; examine microwave imagery and aircraft profiles (chat with </a:t>
            </a:r>
            <a:r>
              <a:rPr lang="en-US" sz="2000" dirty="0" err="1" smtClean="0"/>
              <a:t>Kossin</a:t>
            </a:r>
            <a:r>
              <a:rPr lang="en-US" sz="2000" dirty="0" smtClean="0"/>
              <a:t>, Rozoff, and </a:t>
            </a:r>
            <a:r>
              <a:rPr lang="en-US" sz="2000" dirty="0" err="1" smtClean="0"/>
              <a:t>Sitkowski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determine “strength” of RMW (give less weight for broad peaks that produce jumpy RMWs, more weight for consistent RMWs)</a:t>
            </a:r>
          </a:p>
          <a:p>
            <a:r>
              <a:rPr lang="en-US" sz="2000" dirty="0" smtClean="0"/>
              <a:t>Compute RMW statistics at various intensity thresholds</a:t>
            </a:r>
          </a:p>
          <a:p>
            <a:endParaRPr lang="en-US" sz="2000" dirty="0" smtClean="0"/>
          </a:p>
          <a:p>
            <a:r>
              <a:rPr lang="en-US" sz="2000" dirty="0" smtClean="0"/>
              <a:t>Do composite analysis for baseline based on peak intensity</a:t>
            </a:r>
          </a:p>
          <a:p>
            <a:endParaRPr lang="en-US" sz="2000" dirty="0" smtClean="0"/>
          </a:p>
          <a:p>
            <a:r>
              <a:rPr lang="en-US" sz="2000" dirty="0" smtClean="0"/>
              <a:t>Do a </a:t>
            </a:r>
            <a:r>
              <a:rPr lang="en-US" sz="2000" dirty="0" err="1" smtClean="0"/>
              <a:t>discriminant</a:t>
            </a:r>
            <a:r>
              <a:rPr lang="en-US" sz="2000" dirty="0" smtClean="0"/>
              <a:t> analysis of intensification based on RMW trend and vice a versa (for intensification rates)</a:t>
            </a:r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Next steps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4000" smtClean="0">
                <a:solidFill>
                  <a:schemeClr val="accent2"/>
                </a:solidFill>
                <a:effectLst/>
              </a:rPr>
              <a:t>TC Guidance Page Looking for Good Home . . .</a:t>
            </a:r>
          </a:p>
        </p:txBody>
      </p:sp>
      <p:sp>
        <p:nvSpPr>
          <p:cNvPr id="57347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7348" name="Picture 4" descr="guidan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http://euler.atmos.colostate.edu/~vigh/guidance/northatlantic/archive/2005/early_AAL12_050827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87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4000" dirty="0" smtClean="0">
                <a:solidFill>
                  <a:schemeClr val="accent2"/>
                </a:solidFill>
                <a:effectLst/>
              </a:rPr>
              <a:t>Hmmm, the DTC/TCTM/HFIP is downstairs!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8132" name="Picture 4" descr="HFIP_graph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0"/>
            <a:ext cx="7543800" cy="1143000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Radius of Maximum Winds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91491" name="Picture 3" descr="K:\Users\Jonathan Vigh\Documents\Personal\Academic Documents\Work\PhD Defense\trend_pngs\curve_Rmax_panel_by_platform_both_Rmax_aircraft_baseline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488" t="6292" b="49662"/>
          <a:stretch>
            <a:fillRect/>
          </a:stretch>
        </p:blipFill>
        <p:spPr bwMode="auto">
          <a:xfrm>
            <a:off x="3962400" y="1447800"/>
            <a:ext cx="5181600" cy="5440680"/>
          </a:xfrm>
          <a:prstGeom prst="rect">
            <a:avLst/>
          </a:prstGeom>
          <a:noFill/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0" y="1447800"/>
            <a:ext cx="3962400" cy="5410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</a:pPr>
            <a:r>
              <a:rPr lang="en-US" sz="2400" dirty="0" smtClean="0">
                <a:solidFill>
                  <a:srgbClr val="FFC000"/>
                </a:solidFill>
                <a:latin typeface="+mn-lt"/>
                <a:cs typeface="+mn-cs"/>
              </a:rPr>
              <a:t>Vigh et al. (2046) found that ~ h</a:t>
            </a: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alf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storms undergo a large and substantial contraction in the 24-h </a:t>
            </a:r>
            <a:r>
              <a:rPr kumimoji="0" lang="en-US" sz="2400" b="0" i="1" u="none" strike="noStrike" kern="1200" cap="none" spc="0" normalizeH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before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eye formation</a:t>
            </a: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Eye formation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appears to halt the contraction of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</a:t>
            </a:r>
            <a:r>
              <a:rPr lang="en-US" sz="2400" b="1" baseline="-25000" dirty="0" err="1" smtClean="0">
                <a:solidFill>
                  <a:srgbClr val="FF0000"/>
                </a:solidFill>
              </a:rPr>
              <a:t>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Corroborates recent modeling work by Stern and Nolan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1219200"/>
            <a:ext cx="10668000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solidFill>
                  <a:schemeClr val="accent2"/>
                </a:solidFill>
                <a:effectLst/>
              </a:rPr>
              <a:t>Towards a Global Repository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IWTC-VI designated the real-time sharing of NWP model forecasts a high priority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Currently there is no one-stop global repository for track and intensity forecasts for various RSMCs and TCWCs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NHC/CPHC maintains operational repository for their basins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JTWC maintains in-house ATCF repository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Can’t share due to delicate data-sharing agreements and national security concerns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TPARC/TIGGE archives model output from 10 NWP centers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Data delayed by up to 48-h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Uses CXML format – </a:t>
            </a:r>
            <a:r>
              <a:rPr lang="en-US" sz="2000" dirty="0" err="1" smtClean="0"/>
              <a:t>ick</a:t>
            </a:r>
            <a:r>
              <a:rPr lang="en-US" sz="2000" dirty="0" smtClean="0"/>
              <a:t>!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Access limited 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HFIP maintains an Atlantic repository for experimental aids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Experimental models tend to be </a:t>
            </a:r>
            <a:r>
              <a:rPr lang="en-US" sz="2000" i="1" dirty="0" smtClean="0"/>
              <a:t>“late </a:t>
            </a:r>
            <a:r>
              <a:rPr lang="en-US" sz="2000" i="1" dirty="0" err="1" smtClean="0"/>
              <a:t>late</a:t>
            </a:r>
            <a:r>
              <a:rPr lang="en-US" sz="2000" i="1" dirty="0" smtClean="0"/>
              <a:t> cycle” </a:t>
            </a:r>
            <a:r>
              <a:rPr lang="en-US" sz="2000" dirty="0" smtClean="0"/>
              <a:t>(including AHW)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Access limited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A common </a:t>
            </a:r>
            <a:r>
              <a:rPr lang="en-US" b="1" dirty="0" smtClean="0">
                <a:solidFill>
                  <a:srgbClr val="FF0000"/>
                </a:solidFill>
              </a:rPr>
              <a:t>*real-time* </a:t>
            </a:r>
            <a:r>
              <a:rPr lang="en-US" dirty="0" smtClean="0"/>
              <a:t>repository and verification platform would greatly aid in the forecasting efforts (especially in Asia)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Should spur interest among academic researchers and other operational centers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NCAR is an ideal host for such an effort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My goal is to build a prototype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Hope to get WMO support/recognition of this effort at IWTC later this year</a:t>
            </a:r>
          </a:p>
          <a:p>
            <a:pPr lvl="1">
              <a:lnSpc>
                <a:spcPct val="80000"/>
              </a:lnSpc>
            </a:pPr>
            <a:r>
              <a:rPr lang="en-US" dirty="0" err="1" smtClean="0"/>
              <a:t>IBTRaCS</a:t>
            </a:r>
            <a:r>
              <a:rPr lang="en-US" dirty="0" smtClean="0"/>
              <a:t> may be another key sponsor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Such a repository needs to be </a:t>
            </a:r>
            <a:r>
              <a:rPr lang="en-US" b="1" dirty="0" smtClean="0">
                <a:solidFill>
                  <a:srgbClr val="FF0000"/>
                </a:solidFill>
              </a:rPr>
              <a:t>*open source*</a:t>
            </a:r>
            <a:r>
              <a:rPr lang="en-US" dirty="0" smtClean="0"/>
              <a:t> to accomplish objectives</a:t>
            </a:r>
            <a:endParaRPr lang="en-US" u="sng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Benefits of a global repository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99616"/>
            <a:ext cx="9144000" cy="4626547"/>
          </a:xfrm>
        </p:spPr>
        <p:txBody>
          <a:bodyPr/>
          <a:lstStyle/>
          <a:p>
            <a:r>
              <a:rPr lang="en-US" dirty="0" smtClean="0"/>
              <a:t>Step 1: Build foundation on ATCF-like formats </a:t>
            </a:r>
          </a:p>
          <a:p>
            <a:pPr lvl="1"/>
            <a:r>
              <a:rPr lang="en-US" dirty="0" smtClean="0"/>
              <a:t>Develop designation protocol</a:t>
            </a:r>
          </a:p>
          <a:p>
            <a:pPr lvl="2"/>
            <a:r>
              <a:rPr lang="en-US" dirty="0" smtClean="0"/>
              <a:t>Merge JTWC and TCWC/RSMC-designated invests and storm numbers when available</a:t>
            </a:r>
          </a:p>
          <a:p>
            <a:pPr lvl="2"/>
            <a:r>
              <a:rPr lang="en-US" dirty="0" smtClean="0"/>
              <a:t>Devise method for any warning center to designate an invest</a:t>
            </a:r>
          </a:p>
          <a:p>
            <a:pPr lvl="3"/>
            <a:r>
              <a:rPr lang="en-US" dirty="0" smtClean="0"/>
              <a:t>upload a compute</a:t>
            </a:r>
          </a:p>
          <a:p>
            <a:pPr lvl="3"/>
            <a:r>
              <a:rPr lang="en-US" dirty="0" smtClean="0"/>
              <a:t>designate via a web-based interface</a:t>
            </a:r>
          </a:p>
          <a:p>
            <a:pPr lvl="1"/>
            <a:r>
              <a:rPr lang="en-US" dirty="0" smtClean="0"/>
              <a:t>Obtain/merge compute info </a:t>
            </a:r>
          </a:p>
          <a:p>
            <a:pPr lvl="2"/>
            <a:r>
              <a:rPr lang="en-US" dirty="0" smtClean="0"/>
              <a:t>lat/</a:t>
            </a:r>
            <a:r>
              <a:rPr lang="en-US" dirty="0" err="1" smtClean="0"/>
              <a:t>lon</a:t>
            </a:r>
            <a:r>
              <a:rPr lang="en-US" dirty="0" smtClean="0"/>
              <a:t>, motion </a:t>
            </a:r>
            <a:r>
              <a:rPr lang="en-US" dirty="0" err="1" smtClean="0"/>
              <a:t>vmax</a:t>
            </a:r>
            <a:r>
              <a:rPr lang="en-US" dirty="0" smtClean="0"/>
              <a:t>, </a:t>
            </a:r>
            <a:r>
              <a:rPr lang="en-US" dirty="0" err="1" smtClean="0"/>
              <a:t>pmin</a:t>
            </a:r>
            <a:r>
              <a:rPr lang="en-US" dirty="0" smtClean="0"/>
              <a:t>, etc.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Challenges ahead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Step 2: Develop protocols for uploading and merging a-decks</a:t>
            </a:r>
          </a:p>
          <a:p>
            <a:pPr lvl="1"/>
            <a:r>
              <a:rPr lang="en-US" dirty="0" smtClean="0"/>
              <a:t>Utilize HFIP-naming protocol if system is already designated</a:t>
            </a:r>
          </a:p>
          <a:p>
            <a:pPr lvl="1"/>
            <a:r>
              <a:rPr lang="en-US" dirty="0" smtClean="0"/>
              <a:t>If undesignated, search for current systems or designate new system using a tentative identifier</a:t>
            </a:r>
          </a:p>
          <a:p>
            <a:pPr lvl="1"/>
            <a:r>
              <a:rPr lang="en-US" dirty="0" smtClean="0"/>
              <a:t>Merge a-decks from various uploaded models</a:t>
            </a:r>
          </a:p>
          <a:p>
            <a:pPr lvl="2"/>
            <a:r>
              <a:rPr lang="en-US" dirty="0" smtClean="0"/>
              <a:t>record time each model arrived</a:t>
            </a:r>
          </a:p>
          <a:p>
            <a:pPr lvl="1"/>
            <a:r>
              <a:rPr lang="en-US" dirty="0" smtClean="0"/>
              <a:t>Leverage existing visualization codes and add on-the fly verification statistics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Step 3: Develop operational best track (b-decks)</a:t>
            </a:r>
          </a:p>
          <a:p>
            <a:pPr lvl="1"/>
            <a:r>
              <a:rPr lang="en-US" sz="2000" dirty="0" smtClean="0"/>
              <a:t>Use merged TCWC operational best track when possible</a:t>
            </a:r>
          </a:p>
          <a:p>
            <a:pPr lvl="1"/>
            <a:r>
              <a:rPr lang="en-US" sz="2000" dirty="0" smtClean="0"/>
              <a:t>Use tentative computes if no operational best track is available</a:t>
            </a:r>
            <a:endParaRPr lang="en-US" sz="2400" dirty="0" smtClean="0"/>
          </a:p>
          <a:p>
            <a:r>
              <a:rPr lang="en-US" sz="2400" dirty="0" smtClean="0"/>
              <a:t>Step 4: Convince major stakeholders to sign on</a:t>
            </a:r>
          </a:p>
          <a:p>
            <a:pPr lvl="1"/>
            <a:r>
              <a:rPr lang="en-US" sz="2000" dirty="0" smtClean="0"/>
              <a:t>The following models will form the initial model base in the global basins:</a:t>
            </a:r>
          </a:p>
          <a:p>
            <a:pPr lvl="2"/>
            <a:r>
              <a:rPr lang="en-US" sz="1600" dirty="0" smtClean="0"/>
              <a:t>GFS, UKM, CMC, tracker from ECMWF coarse grids</a:t>
            </a:r>
          </a:p>
          <a:p>
            <a:pPr lvl="2"/>
            <a:r>
              <a:rPr lang="en-US" sz="1600" dirty="0" smtClean="0"/>
              <a:t>Climatology and persistence aids</a:t>
            </a:r>
          </a:p>
          <a:p>
            <a:pPr lvl="2"/>
            <a:r>
              <a:rPr lang="en-US" sz="1600" dirty="0" smtClean="0"/>
              <a:t>SHIPS, STIPS, etc.</a:t>
            </a:r>
          </a:p>
          <a:p>
            <a:pPr lvl="1"/>
            <a:r>
              <a:rPr lang="en-US" sz="2000" dirty="0" smtClean="0"/>
              <a:t>Select regional and experimental aids when available</a:t>
            </a:r>
          </a:p>
          <a:p>
            <a:pPr lvl="2"/>
            <a:r>
              <a:rPr lang="en-US" sz="1600" dirty="0" smtClean="0"/>
              <a:t>AHW, Australian models</a:t>
            </a:r>
          </a:p>
          <a:p>
            <a:pPr lvl="1"/>
            <a:r>
              <a:rPr lang="en-US" sz="2000" dirty="0" smtClean="0"/>
              <a:t>Sign on other global NWP centers (Japan, China)</a:t>
            </a:r>
          </a:p>
          <a:p>
            <a:pPr lvl="2"/>
            <a:r>
              <a:rPr lang="en-US" sz="1600" dirty="0" smtClean="0"/>
              <a:t>Goal -&gt; positive peer pressure!</a:t>
            </a:r>
          </a:p>
          <a:p>
            <a:r>
              <a:rPr lang="en-US" sz="2400" dirty="0" smtClean="0"/>
              <a:t>Step 5: Open up access to academic research and commercial groups</a:t>
            </a:r>
          </a:p>
          <a:p>
            <a:pPr lvl="1"/>
            <a:endParaRPr lang="en-US" sz="2000" dirty="0" smtClean="0"/>
          </a:p>
          <a:p>
            <a:pPr lvl="1"/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Work: Difficult and challenging</a:t>
            </a:r>
          </a:p>
          <a:p>
            <a:r>
              <a:rPr lang="en-US" b="1" dirty="0" smtClean="0"/>
              <a:t>Pay: Zero (ASP outreach activity for me)</a:t>
            </a:r>
          </a:p>
          <a:p>
            <a:r>
              <a:rPr lang="en-US" b="1" dirty="0" smtClean="0"/>
              <a:t>Degree of support: some </a:t>
            </a:r>
          </a:p>
          <a:p>
            <a:pPr lvl="1"/>
            <a:r>
              <a:rPr lang="en-US" b="1" dirty="0" smtClean="0"/>
              <a:t>infrastructure and a server (thanks RAL!)</a:t>
            </a:r>
          </a:p>
          <a:p>
            <a:r>
              <a:rPr lang="en-US" b="1" dirty="0" smtClean="0"/>
              <a:t>Likelihood of fame: nil</a:t>
            </a:r>
          </a:p>
          <a:p>
            <a:r>
              <a:rPr lang="en-US" b="1" dirty="0" smtClean="0"/>
              <a:t>Potential reward to humanity: great  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=&gt;  Now accepting volunteers!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Rewards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K:\Users\Jonathan Vigh\Documents\Personal\Academic Documents\Work\PhD Defense\trend_pngs\trend_Rmax_panel_by_case_A_both_Rma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0"/>
            <a:ext cx="6172200" cy="6864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K:\Users\Jonathan Vigh\Documents\Personal\Academic Documents\Work\PhD Defense\trend_pngs\curve_intensity_panel_by_platform_both_Vmax_infrared_baselin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1" y="-1"/>
            <a:ext cx="6324600" cy="6917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92D050"/>
                </a:solidFill>
              </a:rPr>
              <a:t>RMW stratified by cases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21507" name="Picture 2" descr="K:\Users\Jonathan Vigh\Documents\Personal\Academic Documents\Work\PhD Defense\trend_pngs\curve_Rmax_panel_by_case_A_both_Rmax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67200" y="1447800"/>
            <a:ext cx="4876800" cy="5418138"/>
          </a:xfrm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0" y="1447800"/>
            <a:ext cx="4267200" cy="5410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/>
            </a:pPr>
            <a:r>
              <a:rPr lang="en-US" sz="2400" dirty="0" smtClean="0">
                <a:solidFill>
                  <a:srgbClr val="FFC000"/>
                </a:solidFill>
              </a:rPr>
              <a:t>Now stratify results </a:t>
            </a:r>
            <a:r>
              <a:rPr lang="en-US" sz="2400" dirty="0" err="1" smtClean="0">
                <a:solidFill>
                  <a:srgbClr val="FFC000"/>
                </a:solidFill>
              </a:rPr>
              <a:t>succes</a:t>
            </a:r>
            <a:r>
              <a:rPr lang="en-US" sz="2400" dirty="0" smtClean="0">
                <a:solidFill>
                  <a:srgbClr val="FFC000"/>
                </a:solidFill>
              </a:rPr>
              <a:t> of the eye formation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/>
            </a:pPr>
            <a:r>
              <a:rPr lang="en-US" sz="2400" dirty="0" err="1" smtClean="0"/>
              <a:t>r</a:t>
            </a:r>
            <a:r>
              <a:rPr lang="en-US" sz="2400" baseline="-25000" dirty="0" err="1" smtClean="0"/>
              <a:t>m</a:t>
            </a:r>
            <a:r>
              <a:rPr lang="en-US" sz="2400" baseline="-25000" dirty="0" smtClean="0"/>
              <a:t> </a:t>
            </a:r>
            <a:r>
              <a:rPr lang="en-US" sz="2400" dirty="0"/>
              <a:t>decreases, then rapidly increases for failures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/>
            </a:pPr>
            <a:r>
              <a:rPr lang="en-US" sz="2400" dirty="0">
                <a:latin typeface="+mn-lt"/>
                <a:cs typeface="+mn-cs"/>
              </a:rPr>
              <a:t>increases more slowly for intermittent failures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/>
            </a:pPr>
            <a:r>
              <a:rPr lang="en-US" sz="2400" dirty="0" smtClean="0">
                <a:latin typeface="+mn-lt"/>
                <a:cs typeface="+mn-cs"/>
              </a:rPr>
              <a:t>remains low </a:t>
            </a:r>
            <a:r>
              <a:rPr lang="en-US" sz="2400" dirty="0">
                <a:latin typeface="+mn-lt"/>
                <a:cs typeface="+mn-cs"/>
              </a:rPr>
              <a:t>for success </a:t>
            </a:r>
            <a:r>
              <a:rPr lang="en-US" sz="2400" dirty="0" smtClean="0">
                <a:latin typeface="+mn-lt"/>
                <a:cs typeface="+mn-cs"/>
              </a:rPr>
              <a:t>cases, </a:t>
            </a:r>
            <a:r>
              <a:rPr lang="en-US" sz="2400" i="1" dirty="0" smtClean="0">
                <a:solidFill>
                  <a:srgbClr val="FF0000"/>
                </a:solidFill>
                <a:latin typeface="+mn-lt"/>
                <a:cs typeface="+mn-cs"/>
              </a:rPr>
              <a:t>but with steady or just slow contraction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K:\Users\Jonathan Vigh\Documents\Personal\Academic Documents\Work\PhD Defense\trend_pngs\curve_Rmax_panel_by_case_A_both_Rma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-1"/>
            <a:ext cx="6172200" cy="6857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K:\Users\Jonathan Vigh\Documents\Personal\Academic Documents\Work\PhD Defense\trend_pngs\curve_Rmax_panel_all_baselines_both_Rmax_valid_formation_cas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0"/>
            <a:ext cx="4267200" cy="6888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:\Users\Jonathan Vigh\Documents\Personal\Academic Documents\Work\PhD Defense\trend_pngs\curve_dynamic_panel_by_case_B_both_dynami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-21770"/>
            <a:ext cx="6096000" cy="6879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K:\Users\Jonathan Vigh\Documents\Personal\Academic Documents\Work\PhD Defense\trend_pngs\curve_dynamic_panel_by_case_IR5_both_dynamic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1103"/>
            <a:ext cx="6172200" cy="6836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:\Users\Jonathan Vigh\Documents\Personal\Academic Documents\Work\PhD Defense\trend_pngs\curve_dynamic_panel_by_platform_both_dynamic_infrared_baselin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1" y="0"/>
            <a:ext cx="6477000" cy="6845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K:\Users\Jonathan Vigh\Documents\Personal\Academic Documents\Work\PhD Defense\trend_pngs\curve_Reye_panel_by_platform_both_Reye_aircraft_baseline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-1"/>
            <a:ext cx="6096000" cy="6826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92D050"/>
                </a:solidFill>
              </a:rPr>
              <a:t>Intensity composite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0" y="1447800"/>
            <a:ext cx="4114800" cy="5410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/>
            </a:pPr>
            <a:r>
              <a:rPr lang="en-US" sz="2000" dirty="0" smtClean="0">
                <a:solidFill>
                  <a:srgbClr val="FFC000"/>
                </a:solidFill>
              </a:rPr>
              <a:t>Results for intensity (reduced flight level wind speed):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/>
            </a:pP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storms are often intensifying rapidly just before  and during eye formation 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/>
            </a:pPr>
            <a:endParaRPr lang="en-US" sz="2000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/>
            </a:pPr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rapid intensification sometime continues to Major Hurricane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bulk of contraction happens </a:t>
            </a:r>
            <a:r>
              <a:rPr lang="en-US" sz="2000" i="1" dirty="0" smtClean="0">
                <a:solidFill>
                  <a:srgbClr val="FF0000"/>
                </a:solidFill>
              </a:rPr>
              <a:t>before</a:t>
            </a:r>
            <a:r>
              <a:rPr lang="en-US" sz="2000" dirty="0" smtClean="0">
                <a:solidFill>
                  <a:srgbClr val="FF0000"/>
                </a:solidFill>
              </a:rPr>
              <a:t> the strongest intensification in RI cases</a:t>
            </a:r>
          </a:p>
        </p:txBody>
      </p:sp>
      <p:pic>
        <p:nvPicPr>
          <p:cNvPr id="7" name="Picture 2" descr="K:\Users\Jonathan Vigh\Documents\Personal\Academic Documents\Work\PhD Defense\trend_pngs\curve_intensity_panel_by_platform_both_Vmax_aircraft_baseline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659" t="5575" b="48711"/>
          <a:stretch>
            <a:fillRect/>
          </a:stretch>
        </p:blipFill>
        <p:spPr bwMode="auto">
          <a:xfrm>
            <a:off x="4129691" y="1447800"/>
            <a:ext cx="5014309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Trend (change per 6 hr) based on aircraft baseline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0242" name="Picture 2" descr="K:\Users\Jonathan Vigh\Documents\Personal\Academic Documents\Work\PhD Defense\trend_pngs\trend_Reye_panel_by_platform_both_Reye_aircraft_baselines.png"/>
          <p:cNvPicPr>
            <a:picLocks noChangeAspect="1" noChangeArrowheads="1"/>
          </p:cNvPicPr>
          <p:nvPr/>
        </p:nvPicPr>
        <p:blipFill>
          <a:blip r:embed="rId2" cstate="print"/>
          <a:srcRect l="54321" t="5556" b="49995"/>
          <a:stretch>
            <a:fillRect/>
          </a:stretch>
        </p:blipFill>
        <p:spPr bwMode="auto">
          <a:xfrm>
            <a:off x="0" y="2057399"/>
            <a:ext cx="4440556" cy="4800601"/>
          </a:xfrm>
          <a:prstGeom prst="rect">
            <a:avLst/>
          </a:prstGeom>
          <a:noFill/>
        </p:spPr>
      </p:pic>
      <p:pic>
        <p:nvPicPr>
          <p:cNvPr id="5" name="Picture 2" descr="K:\Users\Jonathan Vigh\Documents\Personal\Academic Documents\Work\PhD Defense\trend_pngs\trend_Rmax_panel_by_platform_both_Rmax_aircraft_baselines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4321" t="5556" b="49995"/>
          <a:stretch>
            <a:fillRect/>
          </a:stretch>
        </p:blipFill>
        <p:spPr bwMode="auto">
          <a:xfrm>
            <a:off x="4703412" y="2057400"/>
            <a:ext cx="4440588" cy="4800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3000" y="1524000"/>
            <a:ext cx="200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Eye radius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1524000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RMW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26547"/>
          </a:xfrm>
        </p:spPr>
        <p:txBody>
          <a:bodyPr/>
          <a:lstStyle/>
          <a:p>
            <a:r>
              <a:rPr lang="en-US" sz="2400" dirty="0" smtClean="0"/>
              <a:t>Examine data storm-by-storm</a:t>
            </a:r>
          </a:p>
          <a:p>
            <a:r>
              <a:rPr lang="en-US" sz="2400" dirty="0" smtClean="0"/>
              <a:t>Focus on main intensification period between eye formation and peak intensity</a:t>
            </a:r>
          </a:p>
          <a:p>
            <a:pPr lvl="1"/>
            <a:r>
              <a:rPr lang="en-US" sz="2000" dirty="0" smtClean="0"/>
              <a:t>use </a:t>
            </a:r>
            <a:r>
              <a:rPr lang="en-US" sz="2000" dirty="0" smtClean="0"/>
              <a:t>RMW rather than eye </a:t>
            </a:r>
            <a:r>
              <a:rPr lang="en-US" sz="2000" dirty="0" smtClean="0"/>
              <a:t>radius</a:t>
            </a:r>
          </a:p>
          <a:p>
            <a:pPr lvl="2"/>
            <a:r>
              <a:rPr lang="en-US" sz="2000" dirty="0" smtClean="0"/>
              <a:t>a more dynamically-significant proxy for inner core size than eye radius</a:t>
            </a:r>
            <a:endParaRPr lang="en-US" sz="2000" dirty="0" smtClean="0"/>
          </a:p>
          <a:p>
            <a:pPr lvl="1"/>
            <a:r>
              <a:rPr lang="en-US" sz="2000" dirty="0" smtClean="0"/>
              <a:t>also look at secondary intensity peaks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Stratify cases into 3 types:</a:t>
            </a:r>
          </a:p>
          <a:p>
            <a:pPr lvl="1"/>
            <a:r>
              <a:rPr lang="en-US" sz="2000" dirty="0" smtClean="0"/>
              <a:t>intensification with contracting RMW</a:t>
            </a:r>
          </a:p>
          <a:p>
            <a:pPr lvl="1"/>
            <a:r>
              <a:rPr lang="en-US" sz="2000" dirty="0" smtClean="0"/>
              <a:t>intensification with steady RMW</a:t>
            </a:r>
          </a:p>
          <a:p>
            <a:pPr lvl="1"/>
            <a:r>
              <a:rPr lang="en-US" sz="2000" dirty="0" smtClean="0"/>
              <a:t>intensification with expanding RMW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Qualitative Analysis Strategy	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untain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Mountain">
      <a:maj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HY 헤드라인 M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untain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</Template>
  <TotalTime>6103</TotalTime>
  <Words>1012</Words>
  <Application>Microsoft Office PowerPoint</Application>
  <PresentationFormat>On-screen Show (4:3)</PresentationFormat>
  <Paragraphs>158</Paragraphs>
  <Slides>65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Mountain</vt:lpstr>
      <vt:lpstr>Intensification and Contraction:  Do They Always Go Together?</vt:lpstr>
      <vt:lpstr>Intensification and Contraction:  Do They Always Go Together?</vt:lpstr>
      <vt:lpstr>Slide 3</vt:lpstr>
      <vt:lpstr>The Contraction “Myth”</vt:lpstr>
      <vt:lpstr>Radius of Maximum Winds</vt:lpstr>
      <vt:lpstr>RMW stratified by cases</vt:lpstr>
      <vt:lpstr>Intensity composite</vt:lpstr>
      <vt:lpstr>Trend (change per 6 hr) based on aircraft baseline</vt:lpstr>
      <vt:lpstr>Qualitative Analysis Strategy 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Initial thoughts?</vt:lpstr>
      <vt:lpstr>Slide 45</vt:lpstr>
      <vt:lpstr>Next steps</vt:lpstr>
      <vt:lpstr>TC Guidance Page Looking for Good Home . . .</vt:lpstr>
      <vt:lpstr>Slide 48</vt:lpstr>
      <vt:lpstr>Hmmm, the DTC/TCTM/HFIP is downstairs!</vt:lpstr>
      <vt:lpstr>Slide 50</vt:lpstr>
      <vt:lpstr>Towards a Global Repository</vt:lpstr>
      <vt:lpstr>Benefits of a global repository</vt:lpstr>
      <vt:lpstr>Challenges ahead</vt:lpstr>
      <vt:lpstr>Slide 54</vt:lpstr>
      <vt:lpstr>Slide 55</vt:lpstr>
      <vt:lpstr>Rewards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Rapid Development of the Tropical Cyclone Warm Core</dc:title>
  <dc:creator>Jonathan Vigh</dc:creator>
  <cp:lastModifiedBy>Jonathan Vigh</cp:lastModifiedBy>
  <cp:revision>818</cp:revision>
  <dcterms:created xsi:type="dcterms:W3CDTF">2006-08-16T00:00:00Z</dcterms:created>
  <dcterms:modified xsi:type="dcterms:W3CDTF">2010-10-07T06:26:23Z</dcterms:modified>
</cp:coreProperties>
</file>